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  <p:sldMasterId id="2147483672" r:id="rId5"/>
    <p:sldMasterId id="2147483684" r:id="rId6"/>
  </p:sldMasterIdLst>
  <p:notesMasterIdLst>
    <p:notesMasterId r:id="rId49"/>
  </p:notesMasterIdLst>
  <p:handoutMasterIdLst>
    <p:handoutMasterId r:id="rId50"/>
  </p:handoutMasterIdLst>
  <p:sldIdLst>
    <p:sldId id="1214" r:id="rId7"/>
    <p:sldId id="1958" r:id="rId8"/>
    <p:sldId id="2279" r:id="rId9"/>
    <p:sldId id="1861" r:id="rId10"/>
    <p:sldId id="1916" r:id="rId11"/>
    <p:sldId id="1969" r:id="rId12"/>
    <p:sldId id="2269" r:id="rId13"/>
    <p:sldId id="2270" r:id="rId14"/>
    <p:sldId id="2271" r:id="rId15"/>
    <p:sldId id="2273" r:id="rId16"/>
    <p:sldId id="2272" r:id="rId17"/>
    <p:sldId id="2274" r:id="rId18"/>
    <p:sldId id="2276" r:id="rId19"/>
    <p:sldId id="2277" r:id="rId20"/>
    <p:sldId id="2278" r:id="rId21"/>
    <p:sldId id="623" r:id="rId22"/>
    <p:sldId id="624" r:id="rId23"/>
    <p:sldId id="625" r:id="rId24"/>
    <p:sldId id="626" r:id="rId25"/>
    <p:sldId id="627" r:id="rId26"/>
    <p:sldId id="647" r:id="rId27"/>
    <p:sldId id="628" r:id="rId28"/>
    <p:sldId id="646" r:id="rId29"/>
    <p:sldId id="629" r:id="rId30"/>
    <p:sldId id="630" r:id="rId31"/>
    <p:sldId id="631" r:id="rId32"/>
    <p:sldId id="632" r:id="rId33"/>
    <p:sldId id="636" r:id="rId34"/>
    <p:sldId id="650" r:id="rId35"/>
    <p:sldId id="634" r:id="rId36"/>
    <p:sldId id="517" r:id="rId37"/>
    <p:sldId id="541" r:id="rId38"/>
    <p:sldId id="520" r:id="rId39"/>
    <p:sldId id="2280" r:id="rId40"/>
    <p:sldId id="654" r:id="rId41"/>
    <p:sldId id="519" r:id="rId42"/>
    <p:sldId id="644" r:id="rId43"/>
    <p:sldId id="637" r:id="rId44"/>
    <p:sldId id="635" r:id="rId45"/>
    <p:sldId id="638" r:id="rId46"/>
    <p:sldId id="639" r:id="rId47"/>
    <p:sldId id="640" r:id="rId4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9900FF"/>
    <a:srgbClr val="33CC33"/>
    <a:srgbClr val="CC0000"/>
    <a:srgbClr val="003366"/>
    <a:srgbClr val="009900"/>
    <a:srgbClr val="CCFFFF"/>
    <a:srgbClr val="C5F3FF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2" autoAdjust="0"/>
    <p:restoredTop sz="86410" autoAdjust="0"/>
  </p:normalViewPr>
  <p:slideViewPr>
    <p:cSldViewPr snapToGrid="0">
      <p:cViewPr varScale="1">
        <p:scale>
          <a:sx n="53" d="100"/>
          <a:sy n="53" d="100"/>
        </p:scale>
        <p:origin x="1160" y="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12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34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34316-6637-4CE1-9B72-F0CA3A461E32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F9BD-D9D2-4553-9EC6-6BBB2D7F9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18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5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C7AA0B-8B0A-B14A-8FDE-4EE06647A1C7}" type="slidenum">
              <a:rPr kumimoji="0" lang="nl-BE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nl-BE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124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C7AA0B-8B0A-B14A-8FDE-4EE06647A1C7}" type="slidenum">
              <a:rPr kumimoji="0" lang="nl-BE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nl-BE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565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69938" y="796925"/>
            <a:ext cx="5330825" cy="2998788"/>
          </a:xfrm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8688" y="4354513"/>
            <a:ext cx="5000625" cy="41370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8448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B656-96AB-4B78-8EA5-C82FE78C7608}" type="datetime1">
              <a:rPr lang="en-US" smtClean="0"/>
              <a:t>9/14/2023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9340-0AFB-4924-A558-5568C0609C8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74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AD0C-DDA8-41F8-B355-8FC9FC1D91D6}" type="datetime1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BA215-C6CD-4E2F-96B1-2280DCFBB8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4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4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40C58-476B-4006-B784-E343E3609029}" type="datetime1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083724-F38A-4329-8323-400DF434F34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9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1133" y="2644620"/>
            <a:ext cx="10749738" cy="864917"/>
          </a:xfrm>
        </p:spPr>
        <p:txBody>
          <a:bodyPr anchor="b"/>
          <a:lstStyle>
            <a:lvl1pPr algn="ctr">
              <a:defRPr sz="6008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599"/>
            <a:ext cx="9144000" cy="16554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3"/>
            </a:lvl1pPr>
            <a:lvl2pPr marL="457840" indent="0" algn="ctr">
              <a:buNone/>
              <a:defRPr sz="2003"/>
            </a:lvl2pPr>
            <a:lvl3pPr marL="915680" indent="0" algn="ctr">
              <a:buNone/>
              <a:defRPr sz="1803"/>
            </a:lvl3pPr>
            <a:lvl4pPr marL="1373520" indent="0" algn="ctr">
              <a:buNone/>
              <a:defRPr sz="1602"/>
            </a:lvl4pPr>
            <a:lvl5pPr marL="1831360" indent="0" algn="ctr">
              <a:buNone/>
              <a:defRPr sz="1602"/>
            </a:lvl5pPr>
            <a:lvl6pPr marL="2289200" indent="0" algn="ctr">
              <a:buNone/>
              <a:defRPr sz="1602"/>
            </a:lvl6pPr>
            <a:lvl7pPr marL="2747040" indent="0" algn="ctr">
              <a:buNone/>
              <a:defRPr sz="1602"/>
            </a:lvl7pPr>
            <a:lvl8pPr marL="3204881" indent="0" algn="ctr">
              <a:buNone/>
              <a:defRPr sz="1602"/>
            </a:lvl8pPr>
            <a:lvl9pPr marL="3662721" indent="0" algn="ctr">
              <a:buNone/>
              <a:defRPr sz="1602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705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2824" y="765977"/>
            <a:ext cx="6488956" cy="53950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249" y="1825461"/>
            <a:ext cx="10517508" cy="43506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143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773" y="3696944"/>
            <a:ext cx="10749738" cy="864917"/>
          </a:xfrm>
        </p:spPr>
        <p:txBody>
          <a:bodyPr anchor="b"/>
          <a:lstStyle>
            <a:lvl1pPr>
              <a:defRPr sz="6008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0889" y="4588704"/>
            <a:ext cx="10517508" cy="1501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3"/>
            </a:lvl1pPr>
            <a:lvl2pPr marL="457840" indent="0">
              <a:buNone/>
              <a:defRPr sz="2003"/>
            </a:lvl2pPr>
            <a:lvl3pPr marL="915680" indent="0">
              <a:buNone/>
              <a:defRPr sz="1803"/>
            </a:lvl3pPr>
            <a:lvl4pPr marL="1373520" indent="0">
              <a:buNone/>
              <a:defRPr sz="1602"/>
            </a:lvl4pPr>
            <a:lvl5pPr marL="1831360" indent="0">
              <a:buNone/>
              <a:defRPr sz="1602"/>
            </a:lvl5pPr>
            <a:lvl6pPr marL="2289200" indent="0">
              <a:buNone/>
              <a:defRPr sz="1602"/>
            </a:lvl6pPr>
            <a:lvl7pPr marL="2747040" indent="0">
              <a:buNone/>
              <a:defRPr sz="1602"/>
            </a:lvl7pPr>
            <a:lvl8pPr marL="3204881" indent="0">
              <a:buNone/>
              <a:defRPr sz="1602"/>
            </a:lvl8pPr>
            <a:lvl9pPr marL="3662721" indent="0">
              <a:buNone/>
              <a:defRPr sz="1602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5655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2824" y="765977"/>
            <a:ext cx="6488956" cy="53950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249" y="1825461"/>
            <a:ext cx="5157012" cy="43506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742" y="1825461"/>
            <a:ext cx="5157013" cy="43506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83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2582" y="365093"/>
            <a:ext cx="6488956" cy="53950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367" y="1680499"/>
            <a:ext cx="5159132" cy="8250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3" b="1"/>
            </a:lvl1pPr>
            <a:lvl2pPr marL="457840" indent="0">
              <a:buNone/>
              <a:defRPr sz="2003" b="1"/>
            </a:lvl2pPr>
            <a:lvl3pPr marL="915680" indent="0">
              <a:buNone/>
              <a:defRPr sz="1803" b="1"/>
            </a:lvl3pPr>
            <a:lvl4pPr marL="1373520" indent="0">
              <a:buNone/>
              <a:defRPr sz="1602" b="1"/>
            </a:lvl4pPr>
            <a:lvl5pPr marL="1831360" indent="0">
              <a:buNone/>
              <a:defRPr sz="1602" b="1"/>
            </a:lvl5pPr>
            <a:lvl6pPr marL="2289200" indent="0">
              <a:buNone/>
              <a:defRPr sz="1602" b="1"/>
            </a:lvl6pPr>
            <a:lvl7pPr marL="2747040" indent="0">
              <a:buNone/>
              <a:defRPr sz="1602" b="1"/>
            </a:lvl7pPr>
            <a:lvl8pPr marL="3204881" indent="0">
              <a:buNone/>
              <a:defRPr sz="1602" b="1"/>
            </a:lvl8pPr>
            <a:lvl9pPr marL="3662721" indent="0">
              <a:buNone/>
              <a:defRPr sz="1602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67" y="2505534"/>
            <a:ext cx="5159132" cy="36849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307" y="1680499"/>
            <a:ext cx="5182448" cy="8250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3" b="1"/>
            </a:lvl1pPr>
            <a:lvl2pPr marL="457840" indent="0">
              <a:buNone/>
              <a:defRPr sz="2003" b="1"/>
            </a:lvl2pPr>
            <a:lvl3pPr marL="915680" indent="0">
              <a:buNone/>
              <a:defRPr sz="1803" b="1"/>
            </a:lvl3pPr>
            <a:lvl4pPr marL="1373520" indent="0">
              <a:buNone/>
              <a:defRPr sz="1602" b="1"/>
            </a:lvl4pPr>
            <a:lvl5pPr marL="1831360" indent="0">
              <a:buNone/>
              <a:defRPr sz="1602" b="1"/>
            </a:lvl5pPr>
            <a:lvl6pPr marL="2289200" indent="0">
              <a:buNone/>
              <a:defRPr sz="1602" b="1"/>
            </a:lvl6pPr>
            <a:lvl7pPr marL="2747040" indent="0">
              <a:buNone/>
              <a:defRPr sz="1602" b="1"/>
            </a:lvl7pPr>
            <a:lvl8pPr marL="3204881" indent="0">
              <a:buNone/>
              <a:defRPr sz="1602" b="1"/>
            </a:lvl8pPr>
            <a:lvl9pPr marL="3662721" indent="0">
              <a:buNone/>
              <a:defRPr sz="1602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307" y="2505534"/>
            <a:ext cx="5182448" cy="36849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80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2824" y="765977"/>
            <a:ext cx="6488956" cy="53950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5642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516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320" y="1572919"/>
            <a:ext cx="5793253" cy="485197"/>
          </a:xfrm>
        </p:spPr>
        <p:txBody>
          <a:bodyPr anchor="b"/>
          <a:lstStyle>
            <a:lvl1pPr>
              <a:defRPr sz="3204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450" y="987897"/>
            <a:ext cx="6172305" cy="4873261"/>
          </a:xfrm>
          <a:prstGeom prst="rect">
            <a:avLst/>
          </a:prstGeom>
        </p:spPr>
        <p:txBody>
          <a:bodyPr/>
          <a:lstStyle>
            <a:lvl1pPr>
              <a:defRPr sz="3204"/>
            </a:lvl1pPr>
            <a:lvl2pPr>
              <a:defRPr sz="2804"/>
            </a:lvl2pPr>
            <a:lvl3pPr>
              <a:defRPr sz="2403"/>
            </a:lvl3pPr>
            <a:lvl4pPr>
              <a:defRPr sz="2003"/>
            </a:lvl4pPr>
            <a:lvl5pPr>
              <a:defRPr sz="2003"/>
            </a:lvl5pPr>
            <a:lvl6pPr>
              <a:defRPr sz="2003"/>
            </a:lvl6pPr>
            <a:lvl7pPr>
              <a:defRPr sz="2003"/>
            </a:lvl7pPr>
            <a:lvl8pPr>
              <a:defRPr sz="2003"/>
            </a:lvl8pPr>
            <a:lvl9pPr>
              <a:defRPr sz="2003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367" y="2058116"/>
            <a:ext cx="3931879" cy="3810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2"/>
            </a:lvl1pPr>
            <a:lvl2pPr marL="457840" indent="0">
              <a:buNone/>
              <a:defRPr sz="1402"/>
            </a:lvl2pPr>
            <a:lvl3pPr marL="915680" indent="0">
              <a:buNone/>
              <a:defRPr sz="1202"/>
            </a:lvl3pPr>
            <a:lvl4pPr marL="1373520" indent="0">
              <a:buNone/>
              <a:defRPr sz="1001"/>
            </a:lvl4pPr>
            <a:lvl5pPr marL="1831360" indent="0">
              <a:buNone/>
              <a:defRPr sz="1001"/>
            </a:lvl5pPr>
            <a:lvl6pPr marL="2289200" indent="0">
              <a:buNone/>
              <a:defRPr sz="1001"/>
            </a:lvl6pPr>
            <a:lvl7pPr marL="2747040" indent="0">
              <a:buNone/>
              <a:defRPr sz="1001"/>
            </a:lvl7pPr>
            <a:lvl8pPr marL="3204881" indent="0">
              <a:buNone/>
              <a:defRPr sz="1001"/>
            </a:lvl8pPr>
            <a:lvl9pPr marL="3662721" indent="0">
              <a:buNone/>
              <a:defRPr sz="100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83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4264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11480" indent="-342900">
              <a:buFont typeface="Arial" panose="020B0604020202020204" pitchFamily="34" charset="0"/>
              <a:buChar char="•"/>
              <a:defRPr/>
            </a:lvl1pPr>
            <a:lvl2pPr marL="740664" indent="-285750">
              <a:buFont typeface="Arial" panose="020B0604020202020204" pitchFamily="34" charset="0"/>
              <a:buChar char="•"/>
              <a:defRPr/>
            </a:lvl2pPr>
            <a:lvl3pPr marL="996696" indent="-228600">
              <a:buFont typeface="Arial" panose="020B0604020202020204" pitchFamily="34" charset="0"/>
              <a:buChar char="•"/>
              <a:defRPr/>
            </a:lvl3pPr>
            <a:lvl4pPr marL="1261872" indent="-228600">
              <a:buFont typeface="Arial" panose="020B0604020202020204" pitchFamily="34" charset="0"/>
              <a:buChar char="•"/>
              <a:defRPr/>
            </a:lvl4pPr>
            <a:lvl5pPr marL="1481328" indent="-210312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181366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320" y="1572919"/>
            <a:ext cx="5793253" cy="485197"/>
          </a:xfrm>
        </p:spPr>
        <p:txBody>
          <a:bodyPr anchor="b"/>
          <a:lstStyle>
            <a:lvl1pPr>
              <a:defRPr sz="3204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2450" y="987897"/>
            <a:ext cx="6172305" cy="48732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4"/>
            </a:lvl1pPr>
            <a:lvl2pPr marL="457840" indent="0">
              <a:buNone/>
              <a:defRPr sz="2804"/>
            </a:lvl2pPr>
            <a:lvl3pPr marL="915680" indent="0">
              <a:buNone/>
              <a:defRPr sz="2403"/>
            </a:lvl3pPr>
            <a:lvl4pPr marL="1373520" indent="0">
              <a:buNone/>
              <a:defRPr sz="2003"/>
            </a:lvl4pPr>
            <a:lvl5pPr marL="1831360" indent="0">
              <a:buNone/>
              <a:defRPr sz="2003"/>
            </a:lvl5pPr>
            <a:lvl6pPr marL="2289200" indent="0">
              <a:buNone/>
              <a:defRPr sz="2003"/>
            </a:lvl6pPr>
            <a:lvl7pPr marL="2747040" indent="0">
              <a:buNone/>
              <a:defRPr sz="2003"/>
            </a:lvl7pPr>
            <a:lvl8pPr marL="3204881" indent="0">
              <a:buNone/>
              <a:defRPr sz="2003"/>
            </a:lvl8pPr>
            <a:lvl9pPr marL="3662721" indent="0">
              <a:buNone/>
              <a:defRPr sz="2003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367" y="2058116"/>
            <a:ext cx="3931879" cy="3810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2"/>
            </a:lvl1pPr>
            <a:lvl2pPr marL="457840" indent="0">
              <a:buNone/>
              <a:defRPr sz="1402"/>
            </a:lvl2pPr>
            <a:lvl3pPr marL="915680" indent="0">
              <a:buNone/>
              <a:defRPr sz="1202"/>
            </a:lvl3pPr>
            <a:lvl4pPr marL="1373520" indent="0">
              <a:buNone/>
              <a:defRPr sz="1001"/>
            </a:lvl4pPr>
            <a:lvl5pPr marL="1831360" indent="0">
              <a:buNone/>
              <a:defRPr sz="1001"/>
            </a:lvl5pPr>
            <a:lvl6pPr marL="2289200" indent="0">
              <a:buNone/>
              <a:defRPr sz="1001"/>
            </a:lvl6pPr>
            <a:lvl7pPr marL="2747040" indent="0">
              <a:buNone/>
              <a:defRPr sz="1001"/>
            </a:lvl7pPr>
            <a:lvl8pPr marL="3204881" indent="0">
              <a:buNone/>
              <a:defRPr sz="1001"/>
            </a:lvl8pPr>
            <a:lvl9pPr marL="3662721" indent="0">
              <a:buNone/>
              <a:defRPr sz="100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94690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2824" y="765977"/>
            <a:ext cx="6488956" cy="53950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249" y="1825461"/>
            <a:ext cx="10517508" cy="43506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229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38305" y="265052"/>
            <a:ext cx="616451" cy="6412012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249" y="765977"/>
            <a:ext cx="7685708" cy="541016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410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9"/>
          <p:cNvSpPr>
            <a:spLocks noChangeShapeType="1"/>
          </p:cNvSpPr>
          <p:nvPr userDrawn="1"/>
        </p:nvSpPr>
        <p:spPr bwMode="auto">
          <a:xfrm>
            <a:off x="1117036" y="456366"/>
            <a:ext cx="0" cy="6097391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132" b="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sp>
        <p:nvSpPr>
          <p:cNvPr id="3" name="Line 30"/>
          <p:cNvSpPr>
            <a:spLocks noChangeShapeType="1"/>
          </p:cNvSpPr>
          <p:nvPr userDrawn="1"/>
        </p:nvSpPr>
        <p:spPr bwMode="auto">
          <a:xfrm>
            <a:off x="1117036" y="6553757"/>
            <a:ext cx="10566259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132" b="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sp>
        <p:nvSpPr>
          <p:cNvPr id="4" name="Line 31"/>
          <p:cNvSpPr>
            <a:spLocks noChangeShapeType="1"/>
          </p:cNvSpPr>
          <p:nvPr userDrawn="1"/>
        </p:nvSpPr>
        <p:spPr bwMode="auto">
          <a:xfrm flipV="1">
            <a:off x="11683293" y="5791359"/>
            <a:ext cx="0" cy="76239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132" b="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sp>
        <p:nvSpPr>
          <p:cNvPr id="5" name="Line 32"/>
          <p:cNvSpPr>
            <a:spLocks noChangeShapeType="1"/>
          </p:cNvSpPr>
          <p:nvPr userDrawn="1"/>
        </p:nvSpPr>
        <p:spPr bwMode="auto">
          <a:xfrm flipH="1">
            <a:off x="8635295" y="5791359"/>
            <a:ext cx="3048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132" b="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sp>
        <p:nvSpPr>
          <p:cNvPr id="6" name="Line 35"/>
          <p:cNvSpPr>
            <a:spLocks noChangeShapeType="1"/>
          </p:cNvSpPr>
          <p:nvPr userDrawn="1"/>
        </p:nvSpPr>
        <p:spPr bwMode="auto">
          <a:xfrm>
            <a:off x="1117037" y="456365"/>
            <a:ext cx="1727481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132" b="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72307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1" y="152402"/>
            <a:ext cx="11785600" cy="838199"/>
          </a:xfrm>
        </p:spPr>
        <p:txBody>
          <a:bodyPr/>
          <a:lstStyle>
            <a:lvl1pPr>
              <a:defRPr sz="3197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1" y="1066801"/>
            <a:ext cx="11785600" cy="4419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40605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355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5"/>
            <a:ext cx="10363200" cy="1500187"/>
          </a:xfrm>
        </p:spPr>
        <p:txBody>
          <a:bodyPr anchor="b"/>
          <a:lstStyle>
            <a:lvl1pPr marL="0" indent="0">
              <a:buNone/>
              <a:defRPr sz="1776"/>
            </a:lvl1pPr>
            <a:lvl2pPr marL="406104" indent="0">
              <a:buNone/>
              <a:defRPr sz="1599"/>
            </a:lvl2pPr>
            <a:lvl3pPr marL="812209" indent="0">
              <a:buNone/>
              <a:defRPr sz="1421"/>
            </a:lvl3pPr>
            <a:lvl4pPr marL="1218312" indent="0">
              <a:buNone/>
              <a:defRPr sz="1244"/>
            </a:lvl4pPr>
            <a:lvl5pPr marL="1624417" indent="0">
              <a:buNone/>
              <a:defRPr sz="1244"/>
            </a:lvl5pPr>
            <a:lvl6pPr marL="2030521" indent="0">
              <a:buNone/>
              <a:defRPr sz="1244"/>
            </a:lvl6pPr>
            <a:lvl7pPr marL="2436625" indent="0">
              <a:buNone/>
              <a:defRPr sz="1244"/>
            </a:lvl7pPr>
            <a:lvl8pPr marL="2842729" indent="0">
              <a:buNone/>
              <a:defRPr sz="1244"/>
            </a:lvl8pPr>
            <a:lvl9pPr marL="3248833" indent="0">
              <a:buNone/>
              <a:defRPr sz="12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46253" y="6288888"/>
            <a:ext cx="1218776" cy="456365"/>
          </a:xfrm>
          <a:prstGeom prst="rect">
            <a:avLst/>
          </a:prstGeom>
        </p:spPr>
        <p:txBody>
          <a:bodyPr/>
          <a:lstStyle>
            <a:lvl1pPr>
              <a:defRPr sz="2132" b="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8868FDFE-5536-4C4D-9884-EFC0AE6065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46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676400"/>
            <a:ext cx="5080000" cy="4114800"/>
          </a:xfrm>
        </p:spPr>
        <p:txBody>
          <a:bodyPr/>
          <a:lstStyle>
            <a:lvl1pPr>
              <a:defRPr sz="2487"/>
            </a:lvl1pPr>
            <a:lvl2pPr>
              <a:defRPr sz="2132"/>
            </a:lvl2pPr>
            <a:lvl3pPr>
              <a:defRPr sz="1776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676400"/>
            <a:ext cx="5080000" cy="4114800"/>
          </a:xfrm>
        </p:spPr>
        <p:txBody>
          <a:bodyPr/>
          <a:lstStyle>
            <a:lvl1pPr>
              <a:defRPr sz="2487"/>
            </a:lvl1pPr>
            <a:lvl2pPr>
              <a:defRPr sz="2132"/>
            </a:lvl2pPr>
            <a:lvl3pPr>
              <a:defRPr sz="1776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46253" y="6288888"/>
            <a:ext cx="1218776" cy="456365"/>
          </a:xfrm>
          <a:prstGeom prst="rect">
            <a:avLst/>
          </a:prstGeom>
        </p:spPr>
        <p:txBody>
          <a:bodyPr/>
          <a:lstStyle>
            <a:lvl1pPr>
              <a:defRPr sz="2132" b="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86E4F837-B344-41B8-8E07-519DB55768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77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4"/>
            <a:ext cx="5386917" cy="639762"/>
          </a:xfrm>
        </p:spPr>
        <p:txBody>
          <a:bodyPr anchor="b"/>
          <a:lstStyle>
            <a:lvl1pPr marL="0" indent="0">
              <a:buNone/>
              <a:defRPr sz="2132" b="1"/>
            </a:lvl1pPr>
            <a:lvl2pPr marL="406104" indent="0">
              <a:buNone/>
              <a:defRPr sz="1776" b="1"/>
            </a:lvl2pPr>
            <a:lvl3pPr marL="812209" indent="0">
              <a:buNone/>
              <a:defRPr sz="1599" b="1"/>
            </a:lvl3pPr>
            <a:lvl4pPr marL="1218312" indent="0">
              <a:buNone/>
              <a:defRPr sz="1421" b="1"/>
            </a:lvl4pPr>
            <a:lvl5pPr marL="1624417" indent="0">
              <a:buNone/>
              <a:defRPr sz="1421" b="1"/>
            </a:lvl5pPr>
            <a:lvl6pPr marL="2030521" indent="0">
              <a:buNone/>
              <a:defRPr sz="1421" b="1"/>
            </a:lvl6pPr>
            <a:lvl7pPr marL="2436625" indent="0">
              <a:buNone/>
              <a:defRPr sz="1421" b="1"/>
            </a:lvl7pPr>
            <a:lvl8pPr marL="2842729" indent="0">
              <a:buNone/>
              <a:defRPr sz="1421" b="1"/>
            </a:lvl8pPr>
            <a:lvl9pPr marL="3248833" indent="0">
              <a:buNone/>
              <a:defRPr sz="142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6"/>
            <a:ext cx="5386917" cy="3951288"/>
          </a:xfrm>
        </p:spPr>
        <p:txBody>
          <a:bodyPr/>
          <a:lstStyle>
            <a:lvl1pPr>
              <a:defRPr sz="2132"/>
            </a:lvl1pPr>
            <a:lvl2pPr>
              <a:defRPr sz="1776"/>
            </a:lvl2pPr>
            <a:lvl3pPr>
              <a:defRPr sz="1599"/>
            </a:lvl3pPr>
            <a:lvl4pPr>
              <a:defRPr sz="1421"/>
            </a:lvl4pPr>
            <a:lvl5pPr>
              <a:defRPr sz="1421"/>
            </a:lvl5pPr>
            <a:lvl6pPr>
              <a:defRPr sz="1421"/>
            </a:lvl6pPr>
            <a:lvl7pPr>
              <a:defRPr sz="1421"/>
            </a:lvl7pPr>
            <a:lvl8pPr>
              <a:defRPr sz="1421"/>
            </a:lvl8pPr>
            <a:lvl9pPr>
              <a:defRPr sz="142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2"/>
          </a:xfrm>
        </p:spPr>
        <p:txBody>
          <a:bodyPr anchor="b"/>
          <a:lstStyle>
            <a:lvl1pPr marL="0" indent="0">
              <a:buNone/>
              <a:defRPr sz="2132" b="1"/>
            </a:lvl1pPr>
            <a:lvl2pPr marL="406104" indent="0">
              <a:buNone/>
              <a:defRPr sz="1776" b="1"/>
            </a:lvl2pPr>
            <a:lvl3pPr marL="812209" indent="0">
              <a:buNone/>
              <a:defRPr sz="1599" b="1"/>
            </a:lvl3pPr>
            <a:lvl4pPr marL="1218312" indent="0">
              <a:buNone/>
              <a:defRPr sz="1421" b="1"/>
            </a:lvl4pPr>
            <a:lvl5pPr marL="1624417" indent="0">
              <a:buNone/>
              <a:defRPr sz="1421" b="1"/>
            </a:lvl5pPr>
            <a:lvl6pPr marL="2030521" indent="0">
              <a:buNone/>
              <a:defRPr sz="1421" b="1"/>
            </a:lvl6pPr>
            <a:lvl7pPr marL="2436625" indent="0">
              <a:buNone/>
              <a:defRPr sz="1421" b="1"/>
            </a:lvl7pPr>
            <a:lvl8pPr marL="2842729" indent="0">
              <a:buNone/>
              <a:defRPr sz="1421" b="1"/>
            </a:lvl8pPr>
            <a:lvl9pPr marL="3248833" indent="0">
              <a:buNone/>
              <a:defRPr sz="142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132"/>
            </a:lvl1pPr>
            <a:lvl2pPr>
              <a:defRPr sz="1776"/>
            </a:lvl2pPr>
            <a:lvl3pPr>
              <a:defRPr sz="1599"/>
            </a:lvl3pPr>
            <a:lvl4pPr>
              <a:defRPr sz="1421"/>
            </a:lvl4pPr>
            <a:lvl5pPr>
              <a:defRPr sz="1421"/>
            </a:lvl5pPr>
            <a:lvl6pPr>
              <a:defRPr sz="1421"/>
            </a:lvl6pPr>
            <a:lvl7pPr>
              <a:defRPr sz="1421"/>
            </a:lvl7pPr>
            <a:lvl8pPr>
              <a:defRPr sz="1421"/>
            </a:lvl8pPr>
            <a:lvl9pPr>
              <a:defRPr sz="142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46253" y="6288888"/>
            <a:ext cx="1218776" cy="456365"/>
          </a:xfrm>
          <a:prstGeom prst="rect">
            <a:avLst/>
          </a:prstGeom>
        </p:spPr>
        <p:txBody>
          <a:bodyPr/>
          <a:lstStyle>
            <a:lvl1pPr>
              <a:defRPr sz="2132" b="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61DC600F-47AB-45D8-80F9-3B997BE502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47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46253" y="6288888"/>
            <a:ext cx="1218776" cy="456365"/>
          </a:xfrm>
          <a:prstGeom prst="rect">
            <a:avLst/>
          </a:prstGeom>
        </p:spPr>
        <p:txBody>
          <a:bodyPr/>
          <a:lstStyle>
            <a:lvl1pPr>
              <a:defRPr sz="2132" b="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C7E81A4C-819F-45C4-92D3-669ED0975F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065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46253" y="6288888"/>
            <a:ext cx="1218776" cy="456365"/>
          </a:xfrm>
          <a:prstGeom prst="rect">
            <a:avLst/>
          </a:prstGeom>
        </p:spPr>
        <p:txBody>
          <a:bodyPr/>
          <a:lstStyle>
            <a:lvl1pPr>
              <a:defRPr sz="2132" b="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0334A314-842F-4FE5-B9FE-567F9F9D3C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4" y="4246568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9A26-BFCB-49C7-BDA3-6C4EAADC5527}" type="datetime1">
              <a:rPr lang="en-US" smtClean="0"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24DB9F-C2A9-4DA1-8168-14E954073F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213" y="402269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392712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1"/>
            <a:ext cx="4011084" cy="1162050"/>
          </a:xfrm>
        </p:spPr>
        <p:txBody>
          <a:bodyPr anchor="b"/>
          <a:lstStyle>
            <a:lvl1pPr algn="l">
              <a:defRPr sz="177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2842"/>
            </a:lvl1pPr>
            <a:lvl2pPr>
              <a:defRPr sz="2487"/>
            </a:lvl2pPr>
            <a:lvl3pPr>
              <a:defRPr sz="2132"/>
            </a:lvl3pPr>
            <a:lvl4pPr>
              <a:defRPr sz="1776"/>
            </a:lvl4pPr>
            <a:lvl5pPr>
              <a:defRPr sz="1776"/>
            </a:lvl5pPr>
            <a:lvl6pPr>
              <a:defRPr sz="1776"/>
            </a:lvl6pPr>
            <a:lvl7pPr>
              <a:defRPr sz="1776"/>
            </a:lvl7pPr>
            <a:lvl8pPr>
              <a:defRPr sz="1776"/>
            </a:lvl8pPr>
            <a:lvl9pPr>
              <a:defRPr sz="17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244"/>
            </a:lvl1pPr>
            <a:lvl2pPr marL="406104" indent="0">
              <a:buNone/>
              <a:defRPr sz="1065"/>
            </a:lvl2pPr>
            <a:lvl3pPr marL="812209" indent="0">
              <a:buNone/>
              <a:defRPr sz="888"/>
            </a:lvl3pPr>
            <a:lvl4pPr marL="1218312" indent="0">
              <a:buNone/>
              <a:defRPr sz="799"/>
            </a:lvl4pPr>
            <a:lvl5pPr marL="1624417" indent="0">
              <a:buNone/>
              <a:defRPr sz="799"/>
            </a:lvl5pPr>
            <a:lvl6pPr marL="2030521" indent="0">
              <a:buNone/>
              <a:defRPr sz="799"/>
            </a:lvl6pPr>
            <a:lvl7pPr marL="2436625" indent="0">
              <a:buNone/>
              <a:defRPr sz="799"/>
            </a:lvl7pPr>
            <a:lvl8pPr marL="2842729" indent="0">
              <a:buNone/>
              <a:defRPr sz="799"/>
            </a:lvl8pPr>
            <a:lvl9pPr marL="3248833" indent="0">
              <a:buNone/>
              <a:defRPr sz="7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46253" y="6288888"/>
            <a:ext cx="1218776" cy="456365"/>
          </a:xfrm>
          <a:prstGeom prst="rect">
            <a:avLst/>
          </a:prstGeom>
        </p:spPr>
        <p:txBody>
          <a:bodyPr/>
          <a:lstStyle>
            <a:lvl1pPr>
              <a:defRPr sz="2132" b="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7D4BF569-9B28-4F7E-961B-43ADA040F5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034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77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842"/>
            </a:lvl1pPr>
            <a:lvl2pPr marL="406104" indent="0">
              <a:buNone/>
              <a:defRPr sz="2487"/>
            </a:lvl2pPr>
            <a:lvl3pPr marL="812209" indent="0">
              <a:buNone/>
              <a:defRPr sz="2132"/>
            </a:lvl3pPr>
            <a:lvl4pPr marL="1218312" indent="0">
              <a:buNone/>
              <a:defRPr sz="1776"/>
            </a:lvl4pPr>
            <a:lvl5pPr marL="1624417" indent="0">
              <a:buNone/>
              <a:defRPr sz="1776"/>
            </a:lvl5pPr>
            <a:lvl6pPr marL="2030521" indent="0">
              <a:buNone/>
              <a:defRPr sz="1776"/>
            </a:lvl6pPr>
            <a:lvl7pPr marL="2436625" indent="0">
              <a:buNone/>
              <a:defRPr sz="1776"/>
            </a:lvl7pPr>
            <a:lvl8pPr marL="2842729" indent="0">
              <a:buNone/>
              <a:defRPr sz="1776"/>
            </a:lvl8pPr>
            <a:lvl9pPr marL="3248833" indent="0">
              <a:buNone/>
              <a:defRPr sz="1776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244"/>
            </a:lvl1pPr>
            <a:lvl2pPr marL="406104" indent="0">
              <a:buNone/>
              <a:defRPr sz="1065"/>
            </a:lvl2pPr>
            <a:lvl3pPr marL="812209" indent="0">
              <a:buNone/>
              <a:defRPr sz="888"/>
            </a:lvl3pPr>
            <a:lvl4pPr marL="1218312" indent="0">
              <a:buNone/>
              <a:defRPr sz="799"/>
            </a:lvl4pPr>
            <a:lvl5pPr marL="1624417" indent="0">
              <a:buNone/>
              <a:defRPr sz="799"/>
            </a:lvl5pPr>
            <a:lvl6pPr marL="2030521" indent="0">
              <a:buNone/>
              <a:defRPr sz="799"/>
            </a:lvl6pPr>
            <a:lvl7pPr marL="2436625" indent="0">
              <a:buNone/>
              <a:defRPr sz="799"/>
            </a:lvl7pPr>
            <a:lvl8pPr marL="2842729" indent="0">
              <a:buNone/>
              <a:defRPr sz="799"/>
            </a:lvl8pPr>
            <a:lvl9pPr marL="3248833" indent="0">
              <a:buNone/>
              <a:defRPr sz="7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46253" y="6288888"/>
            <a:ext cx="1218776" cy="456365"/>
          </a:xfrm>
          <a:prstGeom prst="rect">
            <a:avLst/>
          </a:prstGeom>
        </p:spPr>
        <p:txBody>
          <a:bodyPr/>
          <a:lstStyle>
            <a:lvl1pPr>
              <a:defRPr sz="2132" b="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D20DAD61-60E1-42D1-A392-3AEC72E34D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261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46253" y="6288888"/>
            <a:ext cx="1218776" cy="456365"/>
          </a:xfrm>
          <a:prstGeom prst="rect">
            <a:avLst/>
          </a:prstGeom>
        </p:spPr>
        <p:txBody>
          <a:bodyPr/>
          <a:lstStyle>
            <a:lvl1pPr>
              <a:defRPr sz="2132" b="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1653D538-AD9D-4FBE-8EAA-BD0A857C6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895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0001" y="3048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3048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46253" y="6288888"/>
            <a:ext cx="1218776" cy="456365"/>
          </a:xfrm>
          <a:prstGeom prst="rect">
            <a:avLst/>
          </a:prstGeom>
        </p:spPr>
        <p:txBody>
          <a:bodyPr/>
          <a:lstStyle>
            <a:lvl1pPr>
              <a:defRPr sz="2132" b="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72B9B30C-C93F-4B9F-818A-C07CAC77BA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2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AFE1-5DCF-4C10-81B8-B7CC92F60F92}" type="datetime1">
              <a:rPr lang="en-US" smtClean="0"/>
              <a:t>9/14/2023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E4DA1F-CCFE-42FC-8C6A-1168F5C4F1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9020" y="6446496"/>
            <a:ext cx="520237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4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70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B744-4202-4B78-8640-C8EB1C667614}" type="datetime1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046C9-A841-4F2A-9FD5-0D30883EBC7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964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773A-30F8-4BFE-9C82-4AED503D8992}" type="datetime1">
              <a:rPr lang="en-US" smtClean="0"/>
              <a:t>9/14/2023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6E770A-854C-46B1-A8DF-99DCD4C291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0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F4151-F107-4210-85EB-AF6F1712F0F0}" type="datetime1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B4FD61-213A-40C2-9122-0632383D12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DEE-364E-4BA0-AFFE-B3858B53AE08}" type="datetime1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C8ED9-5CFF-48E8-9D63-1C87EF331A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5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1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5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6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5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81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3425B349-B583-4A5D-98C2-DCEC0016445A}" type="datetime1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pPr>
              <a:defRPr/>
            </a:pPr>
            <a:fld id="{69B8646F-6C54-4D73-BE5F-D7471B73A5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9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906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906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80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fld id="{83AEBA2D-B4AE-4DD3-A7AC-69EDD2B88F39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80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80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pPr>
              <a:defRPr/>
            </a:pPr>
            <a:r>
              <a:rPr lang="en-US"/>
              <a:t>Slide</a:t>
            </a:r>
            <a:fld id="{088F9C99-2D15-43C9-BB30-1A2892BDD4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7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000" b="1" kern="1200" spc="-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Tx/>
        <a:buSzPct val="95000"/>
        <a:buFont typeface="Wingdings" panose="05000000000000000000" pitchFamily="2" charset="2"/>
        <a:buChar char="l"/>
        <a:defRPr kumimoji="0" sz="3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0664" indent="-285750" algn="l" rtl="0" eaLnBrk="1" latinLnBrk="0" hangingPunct="1">
        <a:spcBef>
          <a:spcPct val="20000"/>
        </a:spcBef>
        <a:buClrTx/>
        <a:buSzPct val="90000"/>
        <a:buFont typeface="Wingdings" panose="05000000000000000000" pitchFamily="2" charset="2"/>
        <a:buChar char="l"/>
        <a:defRPr kumimoji="0" sz="2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96696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61872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2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81328" indent="-210312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442860" y="765977"/>
            <a:ext cx="1068882" cy="53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/>
              <a:t>Title</a:t>
            </a:r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>
            <a:off x="652840" y="1496161"/>
            <a:ext cx="10886320" cy="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568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25068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3605" b="1" kern="1200">
          <a:solidFill>
            <a:srgbClr val="FAFD00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3605" b="1">
          <a:solidFill>
            <a:srgbClr val="FAFD00"/>
          </a:solidFill>
          <a:latin typeface="Arial" panose="020B0604020202020204" pitchFamily="34" charset="0"/>
        </a:defRPr>
      </a:lvl2pPr>
      <a:lvl3pPr algn="ctr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3605" b="1">
          <a:solidFill>
            <a:srgbClr val="FAFD00"/>
          </a:solidFill>
          <a:latin typeface="Arial" panose="020B0604020202020204" pitchFamily="34" charset="0"/>
        </a:defRPr>
      </a:lvl3pPr>
      <a:lvl4pPr algn="ctr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3605" b="1">
          <a:solidFill>
            <a:srgbClr val="FAFD00"/>
          </a:solidFill>
          <a:latin typeface="Arial" panose="020B0604020202020204" pitchFamily="34" charset="0"/>
        </a:defRPr>
      </a:lvl4pPr>
      <a:lvl5pPr algn="ctr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3605" b="1">
          <a:solidFill>
            <a:srgbClr val="FAFD00"/>
          </a:solidFill>
          <a:latin typeface="Arial" panose="020B0604020202020204" pitchFamily="34" charset="0"/>
        </a:defRPr>
      </a:lvl5pPr>
      <a:lvl6pPr marL="457840" algn="ctr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3605" b="1">
          <a:solidFill>
            <a:srgbClr val="FAFD00"/>
          </a:solidFill>
          <a:latin typeface="Arial" panose="020B0604020202020204" pitchFamily="34" charset="0"/>
        </a:defRPr>
      </a:lvl6pPr>
      <a:lvl7pPr marL="915680" algn="ctr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3605" b="1">
          <a:solidFill>
            <a:srgbClr val="FAFD00"/>
          </a:solidFill>
          <a:latin typeface="Arial" panose="020B0604020202020204" pitchFamily="34" charset="0"/>
        </a:defRPr>
      </a:lvl7pPr>
      <a:lvl8pPr marL="1373520" algn="ctr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3605" b="1">
          <a:solidFill>
            <a:srgbClr val="FAFD00"/>
          </a:solidFill>
          <a:latin typeface="Arial" panose="020B0604020202020204" pitchFamily="34" charset="0"/>
        </a:defRPr>
      </a:lvl8pPr>
      <a:lvl9pPr marL="1831360" algn="ctr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3605" b="1">
          <a:solidFill>
            <a:srgbClr val="FAFD00"/>
          </a:solidFill>
          <a:latin typeface="Arial" panose="020B0604020202020204" pitchFamily="34" charset="0"/>
        </a:defRPr>
      </a:lvl9pPr>
    </p:titleStyle>
    <p:bodyStyle>
      <a:lvl1pPr marL="286150" indent="-2861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3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6760" indent="-22892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4600" indent="-22892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545210" indent="-17169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2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03050" indent="-17169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2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8120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6pPr>
      <a:lvl7pPr marL="2975961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7pPr>
      <a:lvl8pPr marL="3433801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8pPr>
      <a:lvl9pPr marL="3891641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1pPr>
      <a:lvl2pPr marL="45784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2pPr>
      <a:lvl3pPr marL="91568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3pPr>
      <a:lvl4pPr marL="137352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4pPr>
      <a:lvl5pPr marL="183136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5pPr>
      <a:lvl6pPr marL="228920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6pPr>
      <a:lvl7pPr marL="274704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7pPr>
      <a:lvl8pPr marL="3204881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8pPr>
      <a:lvl9pPr marL="3662721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7036" y="304245"/>
            <a:ext cx="10362776" cy="1143597"/>
          </a:xfrm>
          <a:prstGeom prst="rect">
            <a:avLst/>
          </a:prstGeom>
          <a:noFill/>
          <a:ln>
            <a:noFill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036" y="1676917"/>
            <a:ext cx="10362776" cy="4114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203483" y="6628923"/>
            <a:ext cx="710071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132" b="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203483" y="6401637"/>
            <a:ext cx="0" cy="2272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132" b="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203483" y="6401636"/>
            <a:ext cx="305224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132" b="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176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5">
          <a:solidFill>
            <a:schemeClr val="tx2"/>
          </a:solidFill>
          <a:latin typeface="Arial" charset="0"/>
          <a:ea typeface="ＭＳ Ｐゴシック" pitchFamily="11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5">
          <a:solidFill>
            <a:schemeClr val="tx2"/>
          </a:solidFill>
          <a:latin typeface="Arial" charset="0"/>
          <a:ea typeface="ＭＳ Ｐゴシック" pitchFamily="11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5">
          <a:solidFill>
            <a:schemeClr val="tx2"/>
          </a:solidFill>
          <a:latin typeface="Arial" charset="0"/>
          <a:ea typeface="ＭＳ Ｐゴシック" pitchFamily="11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5">
          <a:solidFill>
            <a:schemeClr val="tx2"/>
          </a:solidFill>
          <a:latin typeface="Arial" charset="0"/>
          <a:ea typeface="ＭＳ Ｐゴシック" pitchFamily="116" charset="-128"/>
        </a:defRPr>
      </a:lvl5pPr>
      <a:lvl6pPr marL="406104" algn="l" rtl="0" fontAlgn="base">
        <a:spcBef>
          <a:spcPct val="0"/>
        </a:spcBef>
        <a:spcAft>
          <a:spcPct val="0"/>
        </a:spcAft>
        <a:defRPr sz="3908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812209" algn="l" rtl="0" fontAlgn="base">
        <a:spcBef>
          <a:spcPct val="0"/>
        </a:spcBef>
        <a:spcAft>
          <a:spcPct val="0"/>
        </a:spcAft>
        <a:defRPr sz="3908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218312" algn="l" rtl="0" fontAlgn="base">
        <a:spcBef>
          <a:spcPct val="0"/>
        </a:spcBef>
        <a:spcAft>
          <a:spcPct val="0"/>
        </a:spcAft>
        <a:defRPr sz="3908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624417" algn="l" rtl="0" fontAlgn="base">
        <a:spcBef>
          <a:spcPct val="0"/>
        </a:spcBef>
        <a:spcAft>
          <a:spcPct val="0"/>
        </a:spcAft>
        <a:defRPr sz="3908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691638"/>
        </a:buClr>
        <a:defRPr sz="2403">
          <a:solidFill>
            <a:schemeClr val="tx2"/>
          </a:solidFill>
          <a:latin typeface="+mn-lt"/>
          <a:ea typeface="+mn-ea"/>
          <a:cs typeface="+mn-cs"/>
        </a:defRPr>
      </a:lvl1pPr>
      <a:lvl2pPr marL="659735" indent="-252766" algn="l" rtl="0" eaLnBrk="0" fontAlgn="base" hangingPunct="0">
        <a:spcBef>
          <a:spcPct val="20000"/>
        </a:spcBef>
        <a:spcAft>
          <a:spcPct val="0"/>
        </a:spcAft>
        <a:buClr>
          <a:srgbClr val="DC5A21"/>
        </a:buClr>
        <a:buFont typeface="Times" panose="02020603050405020304" pitchFamily="18" charset="0"/>
        <a:buChar char="•"/>
        <a:defRPr sz="2103">
          <a:solidFill>
            <a:schemeClr val="tx2"/>
          </a:solidFill>
          <a:latin typeface="+mn-lt"/>
          <a:ea typeface="+mn-ea"/>
        </a:defRPr>
      </a:lvl2pPr>
      <a:lvl3pPr marL="1014243" indent="-201895" algn="l" rtl="0" eaLnBrk="0" fontAlgn="base" hangingPunct="0">
        <a:spcBef>
          <a:spcPct val="20000"/>
        </a:spcBef>
        <a:spcAft>
          <a:spcPct val="0"/>
        </a:spcAft>
        <a:buClr>
          <a:srgbClr val="87ADB0"/>
        </a:buClr>
        <a:buChar char="•"/>
        <a:defRPr sz="1702">
          <a:solidFill>
            <a:schemeClr val="tx2"/>
          </a:solidFill>
          <a:latin typeface="+mn-lt"/>
          <a:ea typeface="+mn-ea"/>
        </a:defRPr>
      </a:lvl3pPr>
      <a:lvl4pPr marL="1421212" indent="-201895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1826592" indent="-201895" algn="l" rtl="0" eaLnBrk="0" fontAlgn="base" hangingPunct="0">
        <a:spcBef>
          <a:spcPct val="20000"/>
        </a:spcBef>
        <a:spcAft>
          <a:spcPct val="0"/>
        </a:spcAft>
        <a:buChar char="»"/>
        <a:defRPr sz="1402">
          <a:solidFill>
            <a:schemeClr val="tx2"/>
          </a:solidFill>
          <a:latin typeface="+mn-lt"/>
          <a:ea typeface="+mn-ea"/>
        </a:defRPr>
      </a:lvl5pPr>
      <a:lvl6pPr marL="2233573" indent="-203052" algn="l" rtl="0" fontAlgn="base">
        <a:spcBef>
          <a:spcPct val="20000"/>
        </a:spcBef>
        <a:spcAft>
          <a:spcPct val="0"/>
        </a:spcAft>
        <a:buChar char="»"/>
        <a:defRPr sz="1421">
          <a:solidFill>
            <a:schemeClr val="tx1"/>
          </a:solidFill>
          <a:latin typeface="+mn-lt"/>
          <a:ea typeface="+mn-ea"/>
        </a:defRPr>
      </a:lvl6pPr>
      <a:lvl7pPr marL="2639677" indent="-203052" algn="l" rtl="0" fontAlgn="base">
        <a:spcBef>
          <a:spcPct val="20000"/>
        </a:spcBef>
        <a:spcAft>
          <a:spcPct val="0"/>
        </a:spcAft>
        <a:buChar char="»"/>
        <a:defRPr sz="1421">
          <a:solidFill>
            <a:schemeClr val="tx1"/>
          </a:solidFill>
          <a:latin typeface="+mn-lt"/>
          <a:ea typeface="+mn-ea"/>
        </a:defRPr>
      </a:lvl7pPr>
      <a:lvl8pPr marL="3045781" indent="-203052" algn="l" rtl="0" fontAlgn="base">
        <a:spcBef>
          <a:spcPct val="20000"/>
        </a:spcBef>
        <a:spcAft>
          <a:spcPct val="0"/>
        </a:spcAft>
        <a:buChar char="»"/>
        <a:defRPr sz="1421">
          <a:solidFill>
            <a:schemeClr val="tx1"/>
          </a:solidFill>
          <a:latin typeface="+mn-lt"/>
          <a:ea typeface="+mn-ea"/>
        </a:defRPr>
      </a:lvl8pPr>
      <a:lvl9pPr marL="3451885" indent="-203052" algn="l" rtl="0" fontAlgn="base">
        <a:spcBef>
          <a:spcPct val="20000"/>
        </a:spcBef>
        <a:spcAft>
          <a:spcPct val="0"/>
        </a:spcAft>
        <a:buChar char="»"/>
        <a:defRPr sz="142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812209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1pPr>
      <a:lvl2pPr marL="406104" algn="l" defTabSz="812209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2pPr>
      <a:lvl3pPr marL="812209" algn="l" defTabSz="812209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1218312" algn="l" defTabSz="812209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624417" algn="l" defTabSz="812209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030521" algn="l" defTabSz="812209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6pPr>
      <a:lvl7pPr marL="2436625" algn="l" defTabSz="812209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7pPr>
      <a:lvl8pPr marL="2842729" algn="l" defTabSz="812209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8pPr>
      <a:lvl9pPr marL="3248833" algn="l" defTabSz="812209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stamp/stamp.jsp?tp=&amp;arnumber=24187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w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5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/stamp/stamp.jsp?tp=&amp;arnumber=241876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sapublishing.org/josa/abstract.cfm?uri=josa-70-8-931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417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10751"/>
            <a:ext cx="1453662" cy="1382751"/>
          </a:xfrm>
          <a:prstGeom prst="rect">
            <a:avLst/>
          </a:prstGeom>
        </p:spPr>
      </p:pic>
      <p:pic>
        <p:nvPicPr>
          <p:cNvPr id="6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10752"/>
            <a:ext cx="6324600" cy="120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" y="4038600"/>
            <a:ext cx="1218324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-8755" y="1493503"/>
            <a:ext cx="12192000" cy="29468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bg2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4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CT Reconstruction – Cone-beam: Approx</a:t>
            </a:r>
            <a:endParaRPr kumimoji="0" lang="en-US" sz="46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Arial" panose="020B0604020202020204" pitchFamily="34" charset="0"/>
            </a:endParaRP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 Wang</a:t>
            </a: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X-ray Imaging System (AXIS) Lab</a:t>
            </a:r>
          </a:p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Rensselaer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Polytechnic Institute, Troy, New York, USA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September </a:t>
            </a: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2023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0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966EF-AB77-2B00-F873-C8B86732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General Cone-beam Scanning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1744A-A6CE-B4D3-26E3-5ABBDBA5B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696" y="1592363"/>
            <a:ext cx="6741210" cy="48948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38A7E5-BF70-ABE2-698E-8275B1D3C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1" y="1567300"/>
            <a:ext cx="3800136" cy="50760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5BD90F-0972-90CE-534F-1565FD1A36C4}"/>
              </a:ext>
            </a:extLst>
          </p:cNvPr>
          <p:cNvSpPr/>
          <p:nvPr/>
        </p:nvSpPr>
        <p:spPr>
          <a:xfrm>
            <a:off x="854243" y="6470740"/>
            <a:ext cx="102148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hlinkClick r:id="rId4"/>
              </a:rPr>
              <a:t>https://ieeexplore.ieee.org/stamp/stamp.jsp?tp=&amp;arnumber=241876</a:t>
            </a:r>
            <a:r>
              <a:rPr lang="en-US" sz="1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3787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966EF-AB77-2B00-F873-C8B86732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Broken-line Orbit with E-beam Scan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80E60-6A10-DDCD-6997-3940C23A4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6" y="1491914"/>
            <a:ext cx="5177511" cy="5252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93F14-583B-95CF-6827-60C6A9CCC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969" y="2320545"/>
            <a:ext cx="5687502" cy="341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14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966EF-AB77-2B00-F873-C8B86732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Cone-beam Spiral 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E1504-2D6D-B68B-74FA-BBAA5F8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25" y="1592612"/>
            <a:ext cx="7626870" cy="51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3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C89CC38-9D57-5A47-7F28-425A3A95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523" y="2064566"/>
            <a:ext cx="5659261" cy="3816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0966EF-AB77-2B00-F873-C8B86732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455821"/>
          </a:xfrm>
        </p:spPr>
        <p:txBody>
          <a:bodyPr/>
          <a:lstStyle/>
          <a:p>
            <a:r>
              <a:rPr lang="en-US" altLang="zh-CN" dirty="0"/>
              <a:t>High-tech Flat Object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B851AD-3580-2D6E-EED9-ACEF36C2A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98" y="4193010"/>
            <a:ext cx="7804391" cy="1967170"/>
          </a:xfrm>
          <a:prstGeom prst="rect">
            <a:avLst/>
          </a:prstGeom>
        </p:spPr>
      </p:pic>
      <p:pic>
        <p:nvPicPr>
          <p:cNvPr id="4" name="Picture 2" descr="Image result for IC chip">
            <a:extLst>
              <a:ext uri="{FF2B5EF4-FFF2-40B4-BE49-F238E27FC236}">
                <a16:creationId xmlns:a16="http://schemas.microsoft.com/office/drawing/2014/main" id="{C1B61CA3-7726-F032-8273-CA08A3045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174" y="2064566"/>
            <a:ext cx="2151919" cy="21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C3C939-1545-E254-3893-086C69098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07126"/>
            <a:ext cx="4079076" cy="405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97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966EF-AB77-2B00-F873-C8B86732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40CBBE-37BC-5E1B-E669-41C23436D105}"/>
              </a:ext>
            </a:extLst>
          </p:cNvPr>
          <p:cNvSpPr txBox="1"/>
          <p:nvPr/>
        </p:nvSpPr>
        <p:spPr>
          <a:xfrm>
            <a:off x="2888639" y="1931925"/>
            <a:ext cx="77653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/>
              <a:t>Motivation</a:t>
            </a:r>
            <a:endParaRPr lang="en-US" sz="3600" dirty="0"/>
          </a:p>
          <a:p>
            <a:r>
              <a:rPr lang="en-US" sz="3600" dirty="0"/>
              <a:t>	Fan- to Cone-beam Geometry</a:t>
            </a:r>
          </a:p>
          <a:p>
            <a:r>
              <a:rPr lang="en-US" sz="3600" dirty="0"/>
              <a:t>	Long &amp; Flat Object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0000"/>
                </a:solidFill>
              </a:rPr>
              <a:t>Heuristics for Spiral CT</a:t>
            </a:r>
            <a:endParaRPr lang="en-US" sz="3600" dirty="0">
              <a:solidFill>
                <a:srgbClr val="FF0000"/>
              </a:solidFill>
            </a:endParaRPr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	Fan-beam Spiral CT</a:t>
            </a:r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	Cone-beam Spiral 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b="1" dirty="0"/>
              <a:t>Clinical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2574958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966EF-AB77-2B00-F873-C8B86732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chemeClr val="tx2"/>
                </a:solidFill>
              </a:rPr>
              <a:t>Fan-beam Spiral/Helical CT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8E3831-590F-600B-3712-041E86630FC8}"/>
              </a:ext>
            </a:extLst>
          </p:cNvPr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790" y="1503947"/>
            <a:ext cx="6948236" cy="5354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189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541092" y="476673"/>
            <a:ext cx="6931770" cy="592983"/>
          </a:xfrm>
          <a:noFill/>
          <a:ln/>
        </p:spPr>
        <p:txBody>
          <a:bodyPr/>
          <a:lstStyle/>
          <a:p>
            <a:r>
              <a:rPr lang="en-US" altLang="zh-CN" sz="4000" dirty="0">
                <a:solidFill>
                  <a:schemeClr val="tx2"/>
                </a:solidFill>
                <a:ea typeface="宋体" panose="02010600030101010101" pitchFamily="2" charset="-122"/>
              </a:rPr>
              <a:t>Spiral/Helical/Volumetric CT</a:t>
            </a:r>
          </a:p>
        </p:txBody>
      </p:sp>
      <p:sp>
        <p:nvSpPr>
          <p:cNvPr id="6147" name="Oval 3"/>
          <p:cNvSpPr>
            <a:spLocks noChangeArrowheads="1"/>
          </p:cNvSpPr>
          <p:nvPr/>
        </p:nvSpPr>
        <p:spPr bwMode="auto">
          <a:xfrm>
            <a:off x="4652546" y="3206442"/>
            <a:ext cx="3077675" cy="941107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6149" name="Line 5"/>
          <p:cNvSpPr>
            <a:spLocks noChangeShapeType="1"/>
          </p:cNvSpPr>
          <p:nvPr/>
        </p:nvSpPr>
        <p:spPr bwMode="auto">
          <a:xfrm>
            <a:off x="6204101" y="3715147"/>
            <a:ext cx="2975933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6150" name="Line 6"/>
          <p:cNvSpPr>
            <a:spLocks noChangeShapeType="1"/>
          </p:cNvSpPr>
          <p:nvPr/>
        </p:nvSpPr>
        <p:spPr bwMode="auto">
          <a:xfrm flipH="1">
            <a:off x="6178666" y="2290770"/>
            <a:ext cx="1475249" cy="1475249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6151" name="Arc 7"/>
          <p:cNvSpPr>
            <a:spLocks/>
          </p:cNvSpPr>
          <p:nvPr/>
        </p:nvSpPr>
        <p:spPr bwMode="auto">
          <a:xfrm>
            <a:off x="6108718" y="2273283"/>
            <a:ext cx="2263744" cy="2623018"/>
          </a:xfrm>
          <a:custGeom>
            <a:avLst/>
            <a:gdLst>
              <a:gd name="G0" fmla="+- 0 0 0"/>
              <a:gd name="G1" fmla="+- 21416 0 0"/>
              <a:gd name="G2" fmla="+- 21600 0 0"/>
              <a:gd name="T0" fmla="*/ 2813 w 21600"/>
              <a:gd name="T1" fmla="*/ 0 h 42023"/>
              <a:gd name="T2" fmla="*/ 6474 w 21600"/>
              <a:gd name="T3" fmla="*/ 42023 h 42023"/>
              <a:gd name="T4" fmla="*/ 0 w 21600"/>
              <a:gd name="T5" fmla="*/ 21416 h 4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2023" fill="none" extrusionOk="0">
                <a:moveTo>
                  <a:pt x="2813" y="-1"/>
                </a:moveTo>
                <a:cubicBezTo>
                  <a:pt x="13562" y="1411"/>
                  <a:pt x="21600" y="10574"/>
                  <a:pt x="21600" y="21416"/>
                </a:cubicBezTo>
                <a:cubicBezTo>
                  <a:pt x="21600" y="30851"/>
                  <a:pt x="15475" y="39194"/>
                  <a:pt x="6473" y="42022"/>
                </a:cubicBezTo>
              </a:path>
              <a:path w="21600" h="42023" stroke="0" extrusionOk="0">
                <a:moveTo>
                  <a:pt x="2813" y="-1"/>
                </a:moveTo>
                <a:cubicBezTo>
                  <a:pt x="13562" y="1411"/>
                  <a:pt x="21600" y="10574"/>
                  <a:pt x="21600" y="21416"/>
                </a:cubicBezTo>
                <a:cubicBezTo>
                  <a:pt x="21600" y="30851"/>
                  <a:pt x="15475" y="39194"/>
                  <a:pt x="6473" y="42022"/>
                </a:cubicBezTo>
                <a:lnTo>
                  <a:pt x="0" y="21416"/>
                </a:lnTo>
                <a:close/>
              </a:path>
            </a:pathLst>
          </a:custGeom>
          <a:noFill/>
          <a:ln w="50800" cap="rnd">
            <a:solidFill>
              <a:schemeClr val="hlink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9140291" y="3667457"/>
            <a:ext cx="325864" cy="36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20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7639607" y="2141337"/>
            <a:ext cx="325864" cy="36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20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</a:p>
        </p:txBody>
      </p:sp>
      <p:sp>
        <p:nvSpPr>
          <p:cNvPr id="6154" name="Line 10"/>
          <p:cNvSpPr>
            <a:spLocks noChangeShapeType="1"/>
          </p:cNvSpPr>
          <p:nvPr/>
        </p:nvSpPr>
        <p:spPr bwMode="auto">
          <a:xfrm flipV="1">
            <a:off x="6204100" y="1858369"/>
            <a:ext cx="0" cy="1856779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6266100" y="1810678"/>
            <a:ext cx="311417" cy="36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20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</a:p>
        </p:txBody>
      </p:sp>
      <p:sp>
        <p:nvSpPr>
          <p:cNvPr id="6156" name="Line 12"/>
          <p:cNvSpPr>
            <a:spLocks noChangeShapeType="1"/>
          </p:cNvSpPr>
          <p:nvPr/>
        </p:nvSpPr>
        <p:spPr bwMode="auto">
          <a:xfrm flipH="1">
            <a:off x="2592284" y="3333618"/>
            <a:ext cx="5672078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6157" name="Arc 13"/>
          <p:cNvSpPr>
            <a:spLocks/>
          </p:cNvSpPr>
          <p:nvPr/>
        </p:nvSpPr>
        <p:spPr bwMode="auto">
          <a:xfrm>
            <a:off x="2619310" y="2394102"/>
            <a:ext cx="635883" cy="941107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4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99"/>
                </a:moveTo>
                <a:cubicBezTo>
                  <a:pt x="0" y="9691"/>
                  <a:pt x="9637" y="29"/>
                  <a:pt x="21546" y="0"/>
                </a:cubicBezTo>
              </a:path>
              <a:path w="21600" h="21600" stroke="0" extrusionOk="0">
                <a:moveTo>
                  <a:pt x="0" y="21599"/>
                </a:moveTo>
                <a:cubicBezTo>
                  <a:pt x="0" y="9691"/>
                  <a:pt x="9637" y="29"/>
                  <a:pt x="2154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101600" cap="rnd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6158" name="Line 14"/>
          <p:cNvSpPr>
            <a:spLocks noChangeShapeType="1"/>
          </p:cNvSpPr>
          <p:nvPr/>
        </p:nvSpPr>
        <p:spPr bwMode="auto">
          <a:xfrm flipH="1" flipV="1">
            <a:off x="3202733" y="2392511"/>
            <a:ext cx="5010759" cy="890236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6159" name="Line 15"/>
          <p:cNvSpPr>
            <a:spLocks noChangeShapeType="1"/>
          </p:cNvSpPr>
          <p:nvPr/>
        </p:nvSpPr>
        <p:spPr bwMode="auto">
          <a:xfrm flipH="1">
            <a:off x="3406215" y="3333617"/>
            <a:ext cx="4858147" cy="76306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 flipH="1" flipV="1">
            <a:off x="2668590" y="2875782"/>
            <a:ext cx="5570337" cy="432401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6161" name="Line 17"/>
          <p:cNvSpPr>
            <a:spLocks noChangeShapeType="1"/>
          </p:cNvSpPr>
          <p:nvPr/>
        </p:nvSpPr>
        <p:spPr bwMode="auto">
          <a:xfrm flipH="1">
            <a:off x="2795766" y="3308182"/>
            <a:ext cx="5443160" cy="457836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6162" name="Arc 18"/>
          <p:cNvSpPr>
            <a:spLocks/>
          </p:cNvSpPr>
          <p:nvPr/>
        </p:nvSpPr>
        <p:spPr bwMode="auto">
          <a:xfrm>
            <a:off x="2619309" y="3282747"/>
            <a:ext cx="915672" cy="81393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0" y="11929"/>
                  <a:pt x="0" y="0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01600" cap="rnd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8377232" y="3082444"/>
            <a:ext cx="1054639" cy="36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20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Source</a:t>
            </a:r>
          </a:p>
        </p:txBody>
      </p:sp>
      <p:sp>
        <p:nvSpPr>
          <p:cNvPr id="6164" name="Rectangle 20"/>
          <p:cNvSpPr>
            <a:spLocks noChangeArrowheads="1"/>
          </p:cNvSpPr>
          <p:nvPr/>
        </p:nvSpPr>
        <p:spPr bwMode="auto">
          <a:xfrm>
            <a:off x="6337635" y="4942403"/>
            <a:ext cx="1844414" cy="36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20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Helical Locus</a:t>
            </a:r>
          </a:p>
        </p:txBody>
      </p:sp>
      <p:sp>
        <p:nvSpPr>
          <p:cNvPr id="6165" name="Rectangle 21"/>
          <p:cNvSpPr>
            <a:spLocks noChangeArrowheads="1"/>
          </p:cNvSpPr>
          <p:nvPr/>
        </p:nvSpPr>
        <p:spPr bwMode="auto">
          <a:xfrm>
            <a:off x="2668591" y="4198419"/>
            <a:ext cx="1958449" cy="36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20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Detector Array</a:t>
            </a:r>
          </a:p>
        </p:txBody>
      </p:sp>
      <p:sp>
        <p:nvSpPr>
          <p:cNvPr id="6166" name="Oval 22"/>
          <p:cNvSpPr>
            <a:spLocks noChangeArrowheads="1"/>
          </p:cNvSpPr>
          <p:nvPr/>
        </p:nvSpPr>
        <p:spPr bwMode="auto">
          <a:xfrm>
            <a:off x="8162620" y="3181006"/>
            <a:ext cx="228918" cy="228918"/>
          </a:xfrm>
          <a:prstGeom prst="ellipse">
            <a:avLst/>
          </a:prstGeom>
          <a:solidFill>
            <a:srgbClr val="FC0128"/>
          </a:solidFill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6167" name="Rectangle 23"/>
          <p:cNvSpPr>
            <a:spLocks noChangeArrowheads="1"/>
          </p:cNvSpPr>
          <p:nvPr/>
        </p:nvSpPr>
        <p:spPr bwMode="auto">
          <a:xfrm>
            <a:off x="2287060" y="5343008"/>
            <a:ext cx="7859516" cy="423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614" tIns="44512" rIns="90614" bIns="4451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2403" b="1">
                <a:solidFill>
                  <a:srgbClr val="FAFD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Incomplete projection data for any transaxial plane</a:t>
            </a:r>
            <a:endParaRPr lang="en-US" altLang="zh-CN" sz="2403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307332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52" name="Line 24"/>
          <p:cNvSpPr>
            <a:spLocks noChangeShapeType="1"/>
          </p:cNvSpPr>
          <p:nvPr/>
        </p:nvSpPr>
        <p:spPr bwMode="auto">
          <a:xfrm flipV="1">
            <a:off x="5949747" y="2443382"/>
            <a:ext cx="0" cy="2060261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48153" name="Line 25"/>
          <p:cNvSpPr>
            <a:spLocks noChangeShapeType="1"/>
          </p:cNvSpPr>
          <p:nvPr/>
        </p:nvSpPr>
        <p:spPr bwMode="auto">
          <a:xfrm flipV="1">
            <a:off x="4347321" y="3053829"/>
            <a:ext cx="0" cy="1449814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641514" y="476673"/>
            <a:ext cx="8846974" cy="592983"/>
          </a:xfrm>
        </p:spPr>
        <p:txBody>
          <a:bodyPr/>
          <a:lstStyle/>
          <a:p>
            <a:r>
              <a:rPr lang="en-US" altLang="zh-CN" sz="4000" dirty="0">
                <a:ea typeface="宋体" panose="02010600030101010101" pitchFamily="2" charset="-122"/>
              </a:rPr>
              <a:t>Linear Interpolation &amp; Extrapolation</a:t>
            </a:r>
          </a:p>
        </p:txBody>
      </p:sp>
      <p:sp>
        <p:nvSpPr>
          <p:cNvPr id="48132" name="Line 4"/>
          <p:cNvSpPr>
            <a:spLocks noChangeShapeType="1"/>
          </p:cNvSpPr>
          <p:nvPr/>
        </p:nvSpPr>
        <p:spPr bwMode="auto">
          <a:xfrm>
            <a:off x="2210754" y="4476618"/>
            <a:ext cx="5018708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48133" name="Line 5"/>
          <p:cNvSpPr>
            <a:spLocks noChangeShapeType="1"/>
          </p:cNvSpPr>
          <p:nvPr/>
        </p:nvSpPr>
        <p:spPr bwMode="auto">
          <a:xfrm flipV="1">
            <a:off x="3056478" y="2309846"/>
            <a:ext cx="0" cy="216677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48134" name="Line 6"/>
          <p:cNvSpPr>
            <a:spLocks noChangeShapeType="1"/>
          </p:cNvSpPr>
          <p:nvPr/>
        </p:nvSpPr>
        <p:spPr bwMode="auto">
          <a:xfrm flipV="1">
            <a:off x="3843384" y="3277979"/>
            <a:ext cx="0" cy="119864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48139" name="Line 11"/>
          <p:cNvSpPr>
            <a:spLocks noChangeShapeType="1"/>
          </p:cNvSpPr>
          <p:nvPr/>
        </p:nvSpPr>
        <p:spPr bwMode="auto">
          <a:xfrm>
            <a:off x="3843385" y="4476618"/>
            <a:ext cx="54368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48140" name="Line 12"/>
          <p:cNvSpPr>
            <a:spLocks noChangeShapeType="1"/>
          </p:cNvSpPr>
          <p:nvPr/>
        </p:nvSpPr>
        <p:spPr bwMode="auto">
          <a:xfrm>
            <a:off x="4387066" y="4476618"/>
            <a:ext cx="904543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5253455" y="4476618"/>
            <a:ext cx="70583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48142" name="Rectangle 14"/>
          <p:cNvSpPr>
            <a:spLocks noChangeArrowheads="1"/>
          </p:cNvSpPr>
          <p:nvPr/>
        </p:nvSpPr>
        <p:spPr bwMode="auto">
          <a:xfrm>
            <a:off x="7229463" y="4532259"/>
            <a:ext cx="311583" cy="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18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48143" name="Rectangle 15"/>
          <p:cNvSpPr>
            <a:spLocks noChangeArrowheads="1"/>
          </p:cNvSpPr>
          <p:nvPr/>
        </p:nvSpPr>
        <p:spPr bwMode="auto">
          <a:xfrm>
            <a:off x="3116888" y="2138159"/>
            <a:ext cx="801213" cy="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18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y=f(x)</a:t>
            </a:r>
          </a:p>
        </p:txBody>
      </p:sp>
      <p:sp>
        <p:nvSpPr>
          <p:cNvPr id="48145" name="Rectangle 17"/>
          <p:cNvSpPr>
            <a:spLocks noChangeArrowheads="1"/>
          </p:cNvSpPr>
          <p:nvPr/>
        </p:nvSpPr>
        <p:spPr bwMode="auto">
          <a:xfrm>
            <a:off x="5720830" y="4579950"/>
            <a:ext cx="471938" cy="426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24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1602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endParaRPr lang="en-US" altLang="zh-CN" sz="2403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46" name="Rectangle 18"/>
          <p:cNvSpPr>
            <a:spLocks noChangeArrowheads="1"/>
          </p:cNvSpPr>
          <p:nvPr/>
        </p:nvSpPr>
        <p:spPr bwMode="auto">
          <a:xfrm>
            <a:off x="4118405" y="4579950"/>
            <a:ext cx="415755" cy="426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24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1602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endParaRPr lang="en-US" altLang="zh-CN" sz="2403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47" name="Rectangle 19"/>
          <p:cNvSpPr>
            <a:spLocks noChangeArrowheads="1"/>
          </p:cNvSpPr>
          <p:nvPr/>
        </p:nvSpPr>
        <p:spPr bwMode="auto">
          <a:xfrm>
            <a:off x="5034076" y="4579950"/>
            <a:ext cx="471938" cy="426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24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1602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2403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48" name="Rectangle 20"/>
          <p:cNvSpPr>
            <a:spLocks noChangeArrowheads="1"/>
          </p:cNvSpPr>
          <p:nvPr/>
        </p:nvSpPr>
        <p:spPr bwMode="auto">
          <a:xfrm>
            <a:off x="3584262" y="4579950"/>
            <a:ext cx="471938" cy="426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24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1602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en-US" altLang="zh-CN" sz="2403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6" name="Line 8"/>
          <p:cNvSpPr>
            <a:spLocks noChangeShapeType="1"/>
          </p:cNvSpPr>
          <p:nvPr/>
        </p:nvSpPr>
        <p:spPr bwMode="auto">
          <a:xfrm flipV="1">
            <a:off x="2391981" y="1985546"/>
            <a:ext cx="4473438" cy="1920367"/>
          </a:xfrm>
          <a:prstGeom prst="line">
            <a:avLst/>
          </a:prstGeom>
          <a:noFill/>
          <a:ln w="50800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graphicFrame>
        <p:nvGraphicFramePr>
          <p:cNvPr id="48149" name="Object 21"/>
          <p:cNvGraphicFramePr>
            <a:graphicFrameLocks noChangeAspect="1"/>
          </p:cNvGraphicFramePr>
          <p:nvPr/>
        </p:nvGraphicFramePr>
        <p:xfrm>
          <a:off x="2363367" y="4961479"/>
          <a:ext cx="4839071" cy="95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84120" imgH="431640" progId="Equation.DSMT4">
                  <p:embed/>
                </p:oleObj>
              </mc:Choice>
              <mc:Fallback>
                <p:oleObj name="Equation" r:id="rId2" imgW="2184120" imgH="431640" progId="Equation.DSMT4">
                  <p:embed/>
                  <p:pic>
                    <p:nvPicPr>
                      <p:cNvPr id="48149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3367" y="4961479"/>
                        <a:ext cx="4839071" cy="95382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51" name="Line 23"/>
          <p:cNvSpPr>
            <a:spLocks noChangeShapeType="1"/>
          </p:cNvSpPr>
          <p:nvPr/>
        </p:nvSpPr>
        <p:spPr bwMode="auto">
          <a:xfrm flipV="1">
            <a:off x="5262993" y="2672299"/>
            <a:ext cx="0" cy="1831344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48154" name="Rectangle 26"/>
          <p:cNvSpPr>
            <a:spLocks noChangeArrowheads="1"/>
          </p:cNvSpPr>
          <p:nvPr/>
        </p:nvSpPr>
        <p:spPr bwMode="auto">
          <a:xfrm>
            <a:off x="6636501" y="2977524"/>
            <a:ext cx="3512248" cy="759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24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18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en-US" altLang="zh-CN" sz="24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: Interpolation point</a:t>
            </a:r>
          </a:p>
          <a:p>
            <a:pPr defTabSz="915680">
              <a:lnSpc>
                <a:spcPct val="90000"/>
              </a:lnSpc>
            </a:pPr>
            <a:r>
              <a:rPr lang="en-US" altLang="zh-CN" sz="24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18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r>
              <a:rPr lang="en-US" altLang="zh-CN" sz="24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: Extrapolation point</a:t>
            </a:r>
          </a:p>
        </p:txBody>
      </p:sp>
    </p:spTree>
    <p:extLst>
      <p:ext uri="{BB962C8B-B14F-4D97-AF65-F5344CB8AC3E}">
        <p14:creationId xmlns:p14="http://schemas.microsoft.com/office/powerpoint/2010/main" val="4054779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0" name="Arc 22"/>
          <p:cNvSpPr>
            <a:spLocks/>
          </p:cNvSpPr>
          <p:nvPr/>
        </p:nvSpPr>
        <p:spPr bwMode="auto">
          <a:xfrm>
            <a:off x="3585852" y="3969501"/>
            <a:ext cx="2057082" cy="1384636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1600 w 22396"/>
              <a:gd name="T1" fmla="*/ 43200 h 43200"/>
              <a:gd name="T2" fmla="*/ 22396 w 22396"/>
              <a:gd name="T3" fmla="*/ 15 h 43200"/>
              <a:gd name="T4" fmla="*/ 21600 w 2239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396" h="43200" fill="none" extrusionOk="0">
                <a:moveTo>
                  <a:pt x="21600" y="43199"/>
                </a:move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1865" y="0"/>
                  <a:pt x="22130" y="4"/>
                  <a:pt x="22396" y="14"/>
                </a:cubicBezTo>
              </a:path>
              <a:path w="22396" h="43200" stroke="0" extrusionOk="0">
                <a:moveTo>
                  <a:pt x="21600" y="43199"/>
                </a:move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1865" y="0"/>
                  <a:pt x="22130" y="4"/>
                  <a:pt x="22396" y="14"/>
                </a:cubicBezTo>
                <a:lnTo>
                  <a:pt x="21600" y="21600"/>
                </a:lnTo>
                <a:close/>
              </a:path>
            </a:pathLst>
          </a:custGeom>
          <a:noFill/>
          <a:ln w="50800" cap="rnd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7175" name="Line 7"/>
          <p:cNvSpPr>
            <a:spLocks noChangeShapeType="1"/>
          </p:cNvSpPr>
          <p:nvPr/>
        </p:nvSpPr>
        <p:spPr bwMode="auto">
          <a:xfrm flipH="1" flipV="1">
            <a:off x="5561858" y="3963143"/>
            <a:ext cx="991978" cy="2136567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7192" name="Oval 24"/>
          <p:cNvSpPr>
            <a:spLocks noChangeArrowheads="1"/>
          </p:cNvSpPr>
          <p:nvPr/>
        </p:nvSpPr>
        <p:spPr bwMode="auto">
          <a:xfrm>
            <a:off x="4652546" y="3511665"/>
            <a:ext cx="2594403" cy="796444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73031" y="459754"/>
            <a:ext cx="8220200" cy="592983"/>
          </a:xfrm>
          <a:noFill/>
          <a:ln/>
        </p:spPr>
        <p:txBody>
          <a:bodyPr/>
          <a:lstStyle/>
          <a:p>
            <a:r>
              <a:rPr lang="en-US" altLang="zh-CN" sz="4000" dirty="0">
                <a:ea typeface="宋体" panose="02010600030101010101" pitchFamily="2" charset="-122"/>
              </a:rPr>
              <a:t>Full-Scan Interpolation (FI, 360LI)</a:t>
            </a:r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3832256" y="3454436"/>
            <a:ext cx="4222264" cy="1017413"/>
          </a:xfrm>
          <a:prstGeom prst="ellips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7177" name="Arc 9"/>
          <p:cNvSpPr>
            <a:spLocks/>
          </p:cNvSpPr>
          <p:nvPr/>
        </p:nvSpPr>
        <p:spPr bwMode="auto">
          <a:xfrm>
            <a:off x="4037329" y="2591224"/>
            <a:ext cx="1755038" cy="305224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80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99"/>
                </a:moveTo>
                <a:cubicBezTo>
                  <a:pt x="0" y="9678"/>
                  <a:pt x="9658" y="11"/>
                  <a:pt x="21580" y="0"/>
                </a:cubicBezTo>
              </a:path>
              <a:path w="21600" h="21600" stroke="0" extrusionOk="0">
                <a:moveTo>
                  <a:pt x="0" y="21599"/>
                </a:moveTo>
                <a:cubicBezTo>
                  <a:pt x="0" y="9678"/>
                  <a:pt x="9658" y="11"/>
                  <a:pt x="21580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50800" cap="rnd">
            <a:solidFill>
              <a:schemeClr val="hlink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7179" name="Line 11"/>
          <p:cNvSpPr>
            <a:spLocks noChangeShapeType="1"/>
          </p:cNvSpPr>
          <p:nvPr/>
        </p:nvSpPr>
        <p:spPr bwMode="auto">
          <a:xfrm>
            <a:off x="5892517" y="3963142"/>
            <a:ext cx="3026804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7180" name="Line 12"/>
          <p:cNvSpPr>
            <a:spLocks noChangeShapeType="1"/>
          </p:cNvSpPr>
          <p:nvPr/>
        </p:nvSpPr>
        <p:spPr bwMode="auto">
          <a:xfrm flipH="1">
            <a:off x="5892518" y="2589634"/>
            <a:ext cx="1500684" cy="137350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7182" name="Arc 14"/>
          <p:cNvSpPr>
            <a:spLocks/>
          </p:cNvSpPr>
          <p:nvPr/>
        </p:nvSpPr>
        <p:spPr bwMode="auto">
          <a:xfrm>
            <a:off x="5600012" y="2595994"/>
            <a:ext cx="2484714" cy="2747015"/>
          </a:xfrm>
          <a:custGeom>
            <a:avLst/>
            <a:gdLst>
              <a:gd name="G0" fmla="+- 1831 0 0"/>
              <a:gd name="G1" fmla="+- 21600 0 0"/>
              <a:gd name="G2" fmla="+- 21600 0 0"/>
              <a:gd name="T0" fmla="*/ 1831 w 23431"/>
              <a:gd name="T1" fmla="*/ 0 h 43200"/>
              <a:gd name="T2" fmla="*/ 0 w 23431"/>
              <a:gd name="T3" fmla="*/ 43122 h 43200"/>
              <a:gd name="T4" fmla="*/ 1831 w 23431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431" h="43200" fill="none" extrusionOk="0">
                <a:moveTo>
                  <a:pt x="1831" y="0"/>
                </a:moveTo>
                <a:cubicBezTo>
                  <a:pt x="13760" y="0"/>
                  <a:pt x="23431" y="9670"/>
                  <a:pt x="23431" y="21600"/>
                </a:cubicBezTo>
                <a:cubicBezTo>
                  <a:pt x="23431" y="33529"/>
                  <a:pt x="13760" y="43200"/>
                  <a:pt x="1831" y="43200"/>
                </a:cubicBezTo>
                <a:cubicBezTo>
                  <a:pt x="1219" y="43199"/>
                  <a:pt x="608" y="43174"/>
                  <a:pt x="-1" y="43122"/>
                </a:cubicBezTo>
              </a:path>
              <a:path w="23431" h="43200" stroke="0" extrusionOk="0">
                <a:moveTo>
                  <a:pt x="1831" y="0"/>
                </a:moveTo>
                <a:cubicBezTo>
                  <a:pt x="13760" y="0"/>
                  <a:pt x="23431" y="9670"/>
                  <a:pt x="23431" y="21600"/>
                </a:cubicBezTo>
                <a:cubicBezTo>
                  <a:pt x="23431" y="33529"/>
                  <a:pt x="13760" y="43200"/>
                  <a:pt x="1831" y="43200"/>
                </a:cubicBezTo>
                <a:cubicBezTo>
                  <a:pt x="1219" y="43199"/>
                  <a:pt x="608" y="43174"/>
                  <a:pt x="-1" y="43122"/>
                </a:cubicBezTo>
                <a:lnTo>
                  <a:pt x="1831" y="21600"/>
                </a:lnTo>
                <a:close/>
              </a:path>
            </a:pathLst>
          </a:custGeom>
          <a:noFill/>
          <a:ln w="50800" cap="rnd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7183" name="Rectangle 15"/>
          <p:cNvSpPr>
            <a:spLocks noChangeArrowheads="1"/>
          </p:cNvSpPr>
          <p:nvPr/>
        </p:nvSpPr>
        <p:spPr bwMode="auto">
          <a:xfrm>
            <a:off x="8954296" y="3807352"/>
            <a:ext cx="311583" cy="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18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7184" name="Rectangle 16"/>
          <p:cNvSpPr>
            <a:spLocks noChangeArrowheads="1"/>
          </p:cNvSpPr>
          <p:nvPr/>
        </p:nvSpPr>
        <p:spPr bwMode="auto">
          <a:xfrm>
            <a:off x="7377305" y="2357539"/>
            <a:ext cx="311583" cy="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18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</a:p>
        </p:txBody>
      </p:sp>
      <p:sp>
        <p:nvSpPr>
          <p:cNvPr id="7185" name="Line 17"/>
          <p:cNvSpPr>
            <a:spLocks noChangeShapeType="1"/>
          </p:cNvSpPr>
          <p:nvPr/>
        </p:nvSpPr>
        <p:spPr bwMode="auto">
          <a:xfrm flipV="1">
            <a:off x="5917953" y="2131798"/>
            <a:ext cx="0" cy="180590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7186" name="Rectangle 18"/>
          <p:cNvSpPr>
            <a:spLocks noChangeArrowheads="1"/>
          </p:cNvSpPr>
          <p:nvPr/>
        </p:nvSpPr>
        <p:spPr bwMode="auto">
          <a:xfrm>
            <a:off x="6003798" y="2103185"/>
            <a:ext cx="298865" cy="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18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</a:p>
        </p:txBody>
      </p:sp>
      <p:sp>
        <p:nvSpPr>
          <p:cNvPr id="7187" name="Line 19"/>
          <p:cNvSpPr>
            <a:spLocks noChangeShapeType="1"/>
          </p:cNvSpPr>
          <p:nvPr/>
        </p:nvSpPr>
        <p:spPr bwMode="auto">
          <a:xfrm>
            <a:off x="5714470" y="2589635"/>
            <a:ext cx="1220896" cy="2670709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7188" name="Oval 20"/>
          <p:cNvSpPr>
            <a:spLocks noChangeArrowheads="1"/>
          </p:cNvSpPr>
          <p:nvPr/>
        </p:nvSpPr>
        <p:spPr bwMode="auto">
          <a:xfrm>
            <a:off x="5600011" y="2494252"/>
            <a:ext cx="228918" cy="228918"/>
          </a:xfrm>
          <a:prstGeom prst="ellipse">
            <a:avLst/>
          </a:prstGeom>
          <a:solidFill>
            <a:srgbClr val="FC01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7189" name="Rectangle 21"/>
          <p:cNvSpPr>
            <a:spLocks noChangeArrowheads="1"/>
          </p:cNvSpPr>
          <p:nvPr/>
        </p:nvSpPr>
        <p:spPr bwMode="auto">
          <a:xfrm>
            <a:off x="6569734" y="5651413"/>
            <a:ext cx="833007" cy="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18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Ray A</a:t>
            </a:r>
          </a:p>
        </p:txBody>
      </p:sp>
      <p:sp>
        <p:nvSpPr>
          <p:cNvPr id="7181" name="Line 13"/>
          <p:cNvSpPr>
            <a:spLocks noChangeShapeType="1"/>
          </p:cNvSpPr>
          <p:nvPr/>
        </p:nvSpPr>
        <p:spPr bwMode="auto">
          <a:xfrm>
            <a:off x="5689035" y="3454437"/>
            <a:ext cx="991978" cy="2212873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99737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4652546" y="3511665"/>
            <a:ext cx="2594403" cy="796444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86" y="476673"/>
            <a:ext cx="8337219" cy="592983"/>
          </a:xfrm>
        </p:spPr>
        <p:txBody>
          <a:bodyPr/>
          <a:lstStyle/>
          <a:p>
            <a:r>
              <a:rPr lang="en-US" altLang="zh-CN" sz="4000" dirty="0">
                <a:ea typeface="宋体" panose="02010600030101010101" pitchFamily="2" charset="-122"/>
              </a:rPr>
              <a:t>Half-Scan Interpolation (HI, 180LI)</a:t>
            </a:r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H="1" flipV="1">
            <a:off x="5180328" y="3047471"/>
            <a:ext cx="991978" cy="2136567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3832256" y="3454436"/>
            <a:ext cx="4222264" cy="1017413"/>
          </a:xfrm>
          <a:prstGeom prst="ellips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31751" name="Arc 7"/>
          <p:cNvSpPr>
            <a:spLocks/>
          </p:cNvSpPr>
          <p:nvPr/>
        </p:nvSpPr>
        <p:spPr bwMode="auto">
          <a:xfrm>
            <a:off x="4037329" y="2591224"/>
            <a:ext cx="1755038" cy="305224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80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99"/>
                </a:moveTo>
                <a:cubicBezTo>
                  <a:pt x="0" y="9678"/>
                  <a:pt x="9658" y="11"/>
                  <a:pt x="21580" y="0"/>
                </a:cubicBezTo>
              </a:path>
              <a:path w="21600" h="21600" stroke="0" extrusionOk="0">
                <a:moveTo>
                  <a:pt x="0" y="21599"/>
                </a:moveTo>
                <a:cubicBezTo>
                  <a:pt x="0" y="9678"/>
                  <a:pt x="9658" y="11"/>
                  <a:pt x="21580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50800" cap="rnd">
            <a:solidFill>
              <a:schemeClr val="hlink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31752" name="Arc 8"/>
          <p:cNvSpPr>
            <a:spLocks/>
          </p:cNvSpPr>
          <p:nvPr/>
        </p:nvSpPr>
        <p:spPr bwMode="auto">
          <a:xfrm>
            <a:off x="5561859" y="4039448"/>
            <a:ext cx="2518097" cy="1220896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50800" cap="rnd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>
            <a:off x="5892517" y="3963142"/>
            <a:ext cx="3026804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 flipH="1">
            <a:off x="5873441" y="2290769"/>
            <a:ext cx="1678732" cy="167873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>
            <a:off x="5689035" y="3454437"/>
            <a:ext cx="991978" cy="2212873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31756" name="Arc 12"/>
          <p:cNvSpPr>
            <a:spLocks/>
          </p:cNvSpPr>
          <p:nvPr/>
        </p:nvSpPr>
        <p:spPr bwMode="auto">
          <a:xfrm>
            <a:off x="5790777" y="2591224"/>
            <a:ext cx="2289179" cy="137350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0800" cap="rnd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8954296" y="3807352"/>
            <a:ext cx="311583" cy="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18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31758" name="Rectangle 14"/>
          <p:cNvSpPr>
            <a:spLocks noChangeArrowheads="1"/>
          </p:cNvSpPr>
          <p:nvPr/>
        </p:nvSpPr>
        <p:spPr bwMode="auto">
          <a:xfrm>
            <a:off x="7552173" y="2214465"/>
            <a:ext cx="311583" cy="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18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 flipV="1">
            <a:off x="5917953" y="2131798"/>
            <a:ext cx="0" cy="180590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31760" name="Rectangle 16"/>
          <p:cNvSpPr>
            <a:spLocks noChangeArrowheads="1"/>
          </p:cNvSpPr>
          <p:nvPr/>
        </p:nvSpPr>
        <p:spPr bwMode="auto">
          <a:xfrm>
            <a:off x="6003798" y="2103185"/>
            <a:ext cx="298865" cy="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18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</a:p>
        </p:txBody>
      </p:sp>
      <p:sp>
        <p:nvSpPr>
          <p:cNvPr id="31761" name="Line 17"/>
          <p:cNvSpPr>
            <a:spLocks noChangeShapeType="1"/>
          </p:cNvSpPr>
          <p:nvPr/>
        </p:nvSpPr>
        <p:spPr bwMode="auto">
          <a:xfrm>
            <a:off x="5714470" y="2589635"/>
            <a:ext cx="1220896" cy="2670709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31762" name="Oval 18"/>
          <p:cNvSpPr>
            <a:spLocks noChangeArrowheads="1"/>
          </p:cNvSpPr>
          <p:nvPr/>
        </p:nvSpPr>
        <p:spPr bwMode="auto">
          <a:xfrm>
            <a:off x="5600011" y="2494252"/>
            <a:ext cx="228918" cy="228918"/>
          </a:xfrm>
          <a:prstGeom prst="ellipse">
            <a:avLst/>
          </a:prstGeom>
          <a:solidFill>
            <a:srgbClr val="FC01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31763" name="Oval 19"/>
          <p:cNvSpPr>
            <a:spLocks noChangeArrowheads="1"/>
          </p:cNvSpPr>
          <p:nvPr/>
        </p:nvSpPr>
        <p:spPr bwMode="auto">
          <a:xfrm>
            <a:off x="6076923" y="5088655"/>
            <a:ext cx="228918" cy="228918"/>
          </a:xfrm>
          <a:prstGeom prst="ellipse">
            <a:avLst/>
          </a:prstGeom>
          <a:solidFill>
            <a:srgbClr val="FC01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31764" name="Rectangle 20"/>
          <p:cNvSpPr>
            <a:spLocks noChangeArrowheads="1"/>
          </p:cNvSpPr>
          <p:nvPr/>
        </p:nvSpPr>
        <p:spPr bwMode="auto">
          <a:xfrm>
            <a:off x="6569734" y="5651413"/>
            <a:ext cx="833007" cy="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18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Ray A</a:t>
            </a:r>
          </a:p>
        </p:txBody>
      </p:sp>
    </p:spTree>
    <p:extLst>
      <p:ext uri="{BB962C8B-B14F-4D97-AF65-F5344CB8AC3E}">
        <p14:creationId xmlns:p14="http://schemas.microsoft.com/office/powerpoint/2010/main" val="93611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6382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Homework</a:t>
            </a:r>
            <a:endParaRPr lang="en-US" dirty="0"/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>
          <a:xfrm>
            <a:off x="333420" y="2210635"/>
            <a:ext cx="8035963" cy="3392020"/>
          </a:xfrm>
        </p:spPr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>
                <a:solidFill>
                  <a:schemeClr val="tx1"/>
                </a:solidFill>
              </a:rPr>
              <a:t>hat is the angular range [0, x] for </a:t>
            </a:r>
            <a:r>
              <a:rPr lang="el-GR" dirty="0">
                <a:solidFill>
                  <a:schemeClr val="tx1"/>
                </a:solidFill>
              </a:rPr>
              <a:t>β</a:t>
            </a:r>
            <a:r>
              <a:rPr lang="en-US" dirty="0">
                <a:solidFill>
                  <a:schemeClr val="tx1"/>
                </a:solidFill>
              </a:rPr>
              <a:t> so that fan-beam projection data meet the sufficient condition for image reconstruction?  In other words, x=?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83" y="1631802"/>
            <a:ext cx="3621900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61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 flipH="1" flipV="1">
            <a:off x="5262993" y="3130135"/>
            <a:ext cx="1042848" cy="2187438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3077175" y="531690"/>
            <a:ext cx="5913656" cy="593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88" tIns="25435" rIns="63588" bIns="25435">
            <a:spAutoFit/>
          </a:bodyPr>
          <a:lstStyle/>
          <a:p>
            <a:pPr algn="ctr" defTabSz="915680">
              <a:lnSpc>
                <a:spcPct val="88000"/>
              </a:lnSpc>
            </a:pPr>
            <a:r>
              <a:rPr lang="en-US" altLang="zh-CN" sz="4000" b="1" dirty="0">
                <a:solidFill>
                  <a:srgbClr val="FAFD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Half-Scan Extrapolation</a:t>
            </a:r>
            <a:endParaRPr lang="en-US" altLang="zh-CN" sz="28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4728852" y="3511665"/>
            <a:ext cx="2594403" cy="796444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5816212" y="2615070"/>
            <a:ext cx="1170025" cy="2619839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6560195" y="5571926"/>
            <a:ext cx="829828" cy="33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18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Ray A</a:t>
            </a:r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 flipH="1">
            <a:off x="3323549" y="3734224"/>
            <a:ext cx="4476618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2495313" y="3554587"/>
            <a:ext cx="837933" cy="339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1803" b="1">
                <a:solidFill>
                  <a:srgbClr val="FAFD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Ray B</a:t>
            </a:r>
            <a:endParaRPr lang="en-US" altLang="zh-CN" sz="1803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30" name="Line 14"/>
          <p:cNvSpPr>
            <a:spLocks noChangeShapeType="1"/>
          </p:cNvSpPr>
          <p:nvPr/>
        </p:nvSpPr>
        <p:spPr bwMode="auto">
          <a:xfrm>
            <a:off x="5994260" y="3963142"/>
            <a:ext cx="2975933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9231" name="Line 15"/>
          <p:cNvSpPr>
            <a:spLocks noChangeShapeType="1"/>
          </p:cNvSpPr>
          <p:nvPr/>
        </p:nvSpPr>
        <p:spPr bwMode="auto">
          <a:xfrm flipH="1">
            <a:off x="5943389" y="2538765"/>
            <a:ext cx="1475249" cy="139894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8930450" y="3936117"/>
            <a:ext cx="311417" cy="339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18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7429766" y="2409998"/>
            <a:ext cx="311417" cy="339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18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</a:p>
        </p:txBody>
      </p:sp>
      <p:sp>
        <p:nvSpPr>
          <p:cNvPr id="9234" name="Rectangle 18"/>
          <p:cNvSpPr>
            <a:spLocks noChangeArrowheads="1"/>
          </p:cNvSpPr>
          <p:nvPr/>
        </p:nvSpPr>
        <p:spPr bwMode="auto">
          <a:xfrm>
            <a:off x="6056259" y="2079339"/>
            <a:ext cx="298575" cy="339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18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6056259" y="2079339"/>
            <a:ext cx="298575" cy="339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zh-CN" sz="1803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</a:p>
        </p:txBody>
      </p:sp>
      <p:sp>
        <p:nvSpPr>
          <p:cNvPr id="9236" name="Arc 20"/>
          <p:cNvSpPr>
            <a:spLocks/>
          </p:cNvSpPr>
          <p:nvPr/>
        </p:nvSpPr>
        <p:spPr bwMode="auto">
          <a:xfrm>
            <a:off x="3838615" y="2526047"/>
            <a:ext cx="4293802" cy="2794707"/>
          </a:xfrm>
          <a:custGeom>
            <a:avLst/>
            <a:gdLst>
              <a:gd name="G0" fmla="+- 19378 0 0"/>
              <a:gd name="G1" fmla="+- 21600 0 0"/>
              <a:gd name="G2" fmla="+- 21600 0 0"/>
              <a:gd name="T0" fmla="*/ 0 w 40978"/>
              <a:gd name="T1" fmla="*/ 12057 h 43200"/>
              <a:gd name="T2" fmla="*/ 15777 w 40978"/>
              <a:gd name="T3" fmla="*/ 42898 h 43200"/>
              <a:gd name="T4" fmla="*/ 19378 w 4097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78" h="43200" fill="none" extrusionOk="0">
                <a:moveTo>
                  <a:pt x="0" y="12057"/>
                </a:moveTo>
                <a:cubicBezTo>
                  <a:pt x="3635" y="4675"/>
                  <a:pt x="11149" y="0"/>
                  <a:pt x="19378" y="0"/>
                </a:cubicBezTo>
                <a:cubicBezTo>
                  <a:pt x="31307" y="0"/>
                  <a:pt x="40978" y="9670"/>
                  <a:pt x="40978" y="21600"/>
                </a:cubicBezTo>
                <a:cubicBezTo>
                  <a:pt x="40978" y="33529"/>
                  <a:pt x="31307" y="43200"/>
                  <a:pt x="19378" y="43200"/>
                </a:cubicBezTo>
                <a:cubicBezTo>
                  <a:pt x="18171" y="43199"/>
                  <a:pt x="16966" y="43098"/>
                  <a:pt x="15777" y="42897"/>
                </a:cubicBezTo>
              </a:path>
              <a:path w="40978" h="43200" stroke="0" extrusionOk="0">
                <a:moveTo>
                  <a:pt x="0" y="12057"/>
                </a:moveTo>
                <a:cubicBezTo>
                  <a:pt x="3635" y="4675"/>
                  <a:pt x="11149" y="0"/>
                  <a:pt x="19378" y="0"/>
                </a:cubicBezTo>
                <a:cubicBezTo>
                  <a:pt x="31307" y="0"/>
                  <a:pt x="40978" y="9670"/>
                  <a:pt x="40978" y="21600"/>
                </a:cubicBezTo>
                <a:cubicBezTo>
                  <a:pt x="40978" y="33529"/>
                  <a:pt x="31307" y="43200"/>
                  <a:pt x="19378" y="43200"/>
                </a:cubicBezTo>
                <a:cubicBezTo>
                  <a:pt x="18171" y="43199"/>
                  <a:pt x="16966" y="43098"/>
                  <a:pt x="15777" y="42897"/>
                </a:cubicBezTo>
                <a:lnTo>
                  <a:pt x="19378" y="21600"/>
                </a:lnTo>
                <a:close/>
              </a:path>
            </a:pathLst>
          </a:custGeom>
          <a:noFill/>
          <a:ln w="50800" cap="rnd">
            <a:solidFill>
              <a:schemeClr val="hlink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 flipV="1">
            <a:off x="5994259" y="2106364"/>
            <a:ext cx="0" cy="1856779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9239" name="Line 23"/>
          <p:cNvSpPr>
            <a:spLocks noChangeShapeType="1"/>
          </p:cNvSpPr>
          <p:nvPr/>
        </p:nvSpPr>
        <p:spPr bwMode="auto">
          <a:xfrm>
            <a:off x="5797135" y="2519688"/>
            <a:ext cx="1189102" cy="2715221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9240" name="Oval 24"/>
          <p:cNvSpPr>
            <a:spLocks noChangeArrowheads="1"/>
          </p:cNvSpPr>
          <p:nvPr/>
        </p:nvSpPr>
        <p:spPr bwMode="auto">
          <a:xfrm>
            <a:off x="6178665" y="5190396"/>
            <a:ext cx="228918" cy="228918"/>
          </a:xfrm>
          <a:prstGeom prst="ellipse">
            <a:avLst/>
          </a:prstGeom>
          <a:solidFill>
            <a:srgbClr val="FC01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9241" name="Oval 25"/>
          <p:cNvSpPr>
            <a:spLocks noChangeArrowheads="1"/>
          </p:cNvSpPr>
          <p:nvPr/>
        </p:nvSpPr>
        <p:spPr bwMode="auto">
          <a:xfrm>
            <a:off x="7831961" y="3314541"/>
            <a:ext cx="228918" cy="228918"/>
          </a:xfrm>
          <a:prstGeom prst="ellipse">
            <a:avLst/>
          </a:prstGeom>
          <a:solidFill>
            <a:srgbClr val="FC01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>
            <a:off x="5415605" y="2748606"/>
            <a:ext cx="1297202" cy="282332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 flipH="1">
            <a:off x="3298115" y="3403565"/>
            <a:ext cx="4654665" cy="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>
            <a:off x="4086609" y="3022035"/>
            <a:ext cx="4476618" cy="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9243" name="Oval 27"/>
          <p:cNvSpPr>
            <a:spLocks noChangeArrowheads="1"/>
          </p:cNvSpPr>
          <p:nvPr/>
        </p:nvSpPr>
        <p:spPr bwMode="auto">
          <a:xfrm>
            <a:off x="3959433" y="2894858"/>
            <a:ext cx="228918" cy="228918"/>
          </a:xfrm>
          <a:prstGeom prst="ellipse">
            <a:avLst/>
          </a:prstGeom>
          <a:solidFill>
            <a:srgbClr val="FC01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9242" name="Oval 26"/>
          <p:cNvSpPr>
            <a:spLocks noChangeArrowheads="1"/>
          </p:cNvSpPr>
          <p:nvPr/>
        </p:nvSpPr>
        <p:spPr bwMode="auto">
          <a:xfrm>
            <a:off x="5644523" y="2443381"/>
            <a:ext cx="228918" cy="228918"/>
          </a:xfrm>
          <a:prstGeom prst="ellipse">
            <a:avLst/>
          </a:prstGeom>
          <a:solidFill>
            <a:srgbClr val="FC01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zh-CN" altLang="en-US" sz="3204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48304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000" dirty="0"/>
              <a:t>Slice Sensitivity Profile (SSP)</a:t>
            </a:r>
            <a:endParaRPr lang="zh-CN" alt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502" y="1340769"/>
            <a:ext cx="7986999" cy="47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79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94721" y="476673"/>
            <a:ext cx="9132628" cy="592983"/>
          </a:xfrm>
        </p:spPr>
        <p:txBody>
          <a:bodyPr/>
          <a:lstStyle/>
          <a:p>
            <a:r>
              <a:rPr lang="en-US" altLang="zh-CN" sz="4000" dirty="0">
                <a:ea typeface="宋体" panose="02010600030101010101" pitchFamily="2" charset="-122"/>
              </a:rPr>
              <a:t>Minus: Wider Slice Sensitivity Profile</a:t>
            </a:r>
          </a:p>
        </p:txBody>
      </p:sp>
      <p:sp>
        <p:nvSpPr>
          <p:cNvPr id="50809" name="Rectangle 633"/>
          <p:cNvSpPr>
            <a:spLocks noChangeArrowheads="1"/>
          </p:cNvSpPr>
          <p:nvPr/>
        </p:nvSpPr>
        <p:spPr bwMode="auto">
          <a:xfrm>
            <a:off x="2439673" y="5037785"/>
            <a:ext cx="7069501" cy="83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eaLnBrk="1" hangingPunct="1"/>
            <a:r>
              <a:rPr lang="en-US" altLang="zh-CN" sz="2403" b="1" dirty="0">
                <a:solidFill>
                  <a:srgbClr val="FAFD00"/>
                </a:solidFill>
                <a:ea typeface="宋体" panose="02010600030101010101" pitchFamily="2" charset="-122"/>
              </a:rPr>
              <a:t>Spiral CT increases the SSP as compared to</a:t>
            </a:r>
          </a:p>
          <a:p>
            <a:pPr eaLnBrk="1" hangingPunct="1"/>
            <a:r>
              <a:rPr lang="en-US" altLang="zh-CN" sz="2403" b="1" dirty="0">
                <a:solidFill>
                  <a:srgbClr val="FAFD00"/>
                </a:solidFill>
                <a:ea typeface="宋体" panose="02010600030101010101" pitchFamily="2" charset="-122"/>
              </a:rPr>
              <a:t>incremental CT due to continuous table motion</a:t>
            </a:r>
            <a:endParaRPr lang="en-US" altLang="zh-CN" sz="1803" b="1" dirty="0">
              <a:solidFill>
                <a:srgbClr val="FAFD00"/>
              </a:solidFill>
              <a:ea typeface="宋体" panose="02010600030101010101" pitchFamily="2" charset="-122"/>
            </a:endParaRPr>
          </a:p>
        </p:txBody>
      </p:sp>
      <p:sp>
        <p:nvSpPr>
          <p:cNvPr id="50797" name="Line 621"/>
          <p:cNvSpPr>
            <a:spLocks noChangeShapeType="1"/>
          </p:cNvSpPr>
          <p:nvPr/>
        </p:nvSpPr>
        <p:spPr bwMode="auto">
          <a:xfrm flipV="1">
            <a:off x="3279038" y="2061852"/>
            <a:ext cx="0" cy="266594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 sz="180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0805" name="Freeform 629"/>
          <p:cNvSpPr>
            <a:spLocks/>
          </p:cNvSpPr>
          <p:nvPr/>
        </p:nvSpPr>
        <p:spPr bwMode="auto">
          <a:xfrm>
            <a:off x="3279039" y="3103112"/>
            <a:ext cx="2235129" cy="1646937"/>
          </a:xfrm>
          <a:custGeom>
            <a:avLst/>
            <a:gdLst>
              <a:gd name="T0" fmla="*/ 0 w 1680"/>
              <a:gd name="T1" fmla="*/ 1200 h 1216"/>
              <a:gd name="T2" fmla="*/ 768 w 1680"/>
              <a:gd name="T3" fmla="*/ 1104 h 1216"/>
              <a:gd name="T4" fmla="*/ 1248 w 1680"/>
              <a:gd name="T5" fmla="*/ 528 h 1216"/>
              <a:gd name="T6" fmla="*/ 1440 w 1680"/>
              <a:gd name="T7" fmla="*/ 96 h 1216"/>
              <a:gd name="T8" fmla="*/ 1680 w 1680"/>
              <a:gd name="T9" fmla="*/ 0 h 1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0" h="1216">
                <a:moveTo>
                  <a:pt x="0" y="1200"/>
                </a:moveTo>
                <a:cubicBezTo>
                  <a:pt x="280" y="1208"/>
                  <a:pt x="560" y="1216"/>
                  <a:pt x="768" y="1104"/>
                </a:cubicBezTo>
                <a:cubicBezTo>
                  <a:pt x="976" y="992"/>
                  <a:pt x="1136" y="696"/>
                  <a:pt x="1248" y="528"/>
                </a:cubicBezTo>
                <a:cubicBezTo>
                  <a:pt x="1360" y="360"/>
                  <a:pt x="1368" y="184"/>
                  <a:pt x="1440" y="96"/>
                </a:cubicBezTo>
                <a:cubicBezTo>
                  <a:pt x="1512" y="8"/>
                  <a:pt x="1596" y="4"/>
                  <a:pt x="1680" y="0"/>
                </a:cubicBezTo>
              </a:path>
            </a:pathLst>
          </a:custGeom>
          <a:noFill/>
          <a:ln w="508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 sz="180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0806" name="Freeform 630"/>
          <p:cNvSpPr>
            <a:spLocks/>
          </p:cNvSpPr>
          <p:nvPr/>
        </p:nvSpPr>
        <p:spPr bwMode="auto">
          <a:xfrm flipH="1">
            <a:off x="5448991" y="3103112"/>
            <a:ext cx="2235129" cy="1646937"/>
          </a:xfrm>
          <a:custGeom>
            <a:avLst/>
            <a:gdLst>
              <a:gd name="T0" fmla="*/ 0 w 1680"/>
              <a:gd name="T1" fmla="*/ 1200 h 1216"/>
              <a:gd name="T2" fmla="*/ 768 w 1680"/>
              <a:gd name="T3" fmla="*/ 1104 h 1216"/>
              <a:gd name="T4" fmla="*/ 1248 w 1680"/>
              <a:gd name="T5" fmla="*/ 528 h 1216"/>
              <a:gd name="T6" fmla="*/ 1440 w 1680"/>
              <a:gd name="T7" fmla="*/ 96 h 1216"/>
              <a:gd name="T8" fmla="*/ 1680 w 1680"/>
              <a:gd name="T9" fmla="*/ 0 h 1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0" h="1216">
                <a:moveTo>
                  <a:pt x="0" y="1200"/>
                </a:moveTo>
                <a:cubicBezTo>
                  <a:pt x="280" y="1208"/>
                  <a:pt x="560" y="1216"/>
                  <a:pt x="768" y="1104"/>
                </a:cubicBezTo>
                <a:cubicBezTo>
                  <a:pt x="976" y="992"/>
                  <a:pt x="1136" y="696"/>
                  <a:pt x="1248" y="528"/>
                </a:cubicBezTo>
                <a:cubicBezTo>
                  <a:pt x="1360" y="360"/>
                  <a:pt x="1368" y="184"/>
                  <a:pt x="1440" y="96"/>
                </a:cubicBezTo>
                <a:cubicBezTo>
                  <a:pt x="1512" y="8"/>
                  <a:pt x="1596" y="4"/>
                  <a:pt x="1680" y="0"/>
                </a:cubicBezTo>
              </a:path>
            </a:pathLst>
          </a:custGeom>
          <a:noFill/>
          <a:ln w="508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 sz="180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0808" name="Rectangle 632"/>
          <p:cNvSpPr>
            <a:spLocks noChangeArrowheads="1"/>
          </p:cNvSpPr>
          <p:nvPr/>
        </p:nvSpPr>
        <p:spPr bwMode="auto">
          <a:xfrm>
            <a:off x="8172575" y="4579949"/>
            <a:ext cx="571463" cy="37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algn="ctr" eaLnBrk="1" hangingPunct="1"/>
            <a:r>
              <a:rPr lang="en-US" altLang="zh-CN" sz="1803">
                <a:solidFill>
                  <a:srgbClr val="FAFD00"/>
                </a:solidFill>
                <a:ea typeface="宋体" panose="02010600030101010101" pitchFamily="2" charset="-122"/>
              </a:rPr>
              <a:t>mm</a:t>
            </a:r>
            <a:endParaRPr lang="en-US" altLang="zh-CN" sz="1803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0810" name="Rectangle 634"/>
          <p:cNvSpPr>
            <a:spLocks noChangeArrowheads="1"/>
          </p:cNvSpPr>
          <p:nvPr/>
        </p:nvSpPr>
        <p:spPr bwMode="auto">
          <a:xfrm>
            <a:off x="6422606" y="3816889"/>
            <a:ext cx="2481707" cy="462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algn="ctr" eaLnBrk="1" hangingPunct="1"/>
            <a:r>
              <a:rPr lang="en-US" altLang="zh-CN" sz="2403" dirty="0">
                <a:solidFill>
                  <a:srgbClr val="FAFD00"/>
                </a:solidFill>
                <a:ea typeface="宋体" panose="02010600030101010101" pitchFamily="2" charset="-122"/>
              </a:rPr>
              <a:t>Spiral/Helical CT</a:t>
            </a:r>
            <a:endParaRPr lang="en-US" altLang="zh-CN" sz="2403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0811" name="Rectangle 635"/>
          <p:cNvSpPr>
            <a:spLocks noChangeArrowheads="1"/>
          </p:cNvSpPr>
          <p:nvPr/>
        </p:nvSpPr>
        <p:spPr bwMode="auto">
          <a:xfrm>
            <a:off x="5060241" y="1982708"/>
            <a:ext cx="2724729" cy="83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203" tIns="46102" rIns="92203" bIns="46102">
            <a:spAutoFit/>
          </a:bodyPr>
          <a:lstStyle/>
          <a:p>
            <a:pPr algn="ctr" eaLnBrk="1" hangingPunct="1"/>
            <a:r>
              <a:rPr lang="en-US" altLang="zh-CN" sz="2403" dirty="0">
                <a:solidFill>
                  <a:srgbClr val="FFC000"/>
                </a:solidFill>
                <a:ea typeface="宋体" panose="02010600030101010101" pitchFamily="2" charset="-122"/>
              </a:rPr>
              <a:t>Incremental CT Slice Thickness</a:t>
            </a:r>
          </a:p>
        </p:txBody>
      </p:sp>
      <p:sp>
        <p:nvSpPr>
          <p:cNvPr id="50812" name="Rectangle 636"/>
          <p:cNvSpPr>
            <a:spLocks noChangeArrowheads="1"/>
          </p:cNvSpPr>
          <p:nvPr/>
        </p:nvSpPr>
        <p:spPr bwMode="auto">
          <a:xfrm>
            <a:off x="3425182" y="2061853"/>
            <a:ext cx="1374674" cy="37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algn="ctr" eaLnBrk="1" hangingPunct="1"/>
            <a:r>
              <a:rPr lang="en-US" altLang="zh-CN" sz="1803" dirty="0">
                <a:solidFill>
                  <a:srgbClr val="FAFD00"/>
                </a:solidFill>
                <a:ea typeface="宋体" panose="02010600030101010101" pitchFamily="2" charset="-122"/>
              </a:rPr>
              <a:t>CT Number</a:t>
            </a:r>
            <a:endParaRPr lang="en-US" altLang="zh-CN" sz="1803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943872" y="2906782"/>
            <a:ext cx="1008112" cy="1821011"/>
          </a:xfrm>
          <a:prstGeom prst="rect">
            <a:avLst/>
          </a:prstGeom>
          <a:noFill/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zh-CN" altLang="en-US" sz="3200" b="1">
              <a:solidFill>
                <a:srgbClr val="FAFD00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50796" name="Line 620"/>
          <p:cNvSpPr>
            <a:spLocks noChangeShapeType="1"/>
          </p:cNvSpPr>
          <p:nvPr/>
        </p:nvSpPr>
        <p:spPr bwMode="auto">
          <a:xfrm>
            <a:off x="3279038" y="4727792"/>
            <a:ext cx="4800918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 sz="1800">
              <a:solidFill>
                <a:srgbClr val="FFFFFF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325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000" dirty="0"/>
              <a:t>Longitudinal Motion Blurring</a:t>
            </a:r>
            <a:endParaRPr lang="zh-CN" altLang="en-US" sz="4000" dirty="0"/>
          </a:p>
        </p:txBody>
      </p:sp>
      <p:pic>
        <p:nvPicPr>
          <p:cNvPr id="4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93640"/>
            <a:ext cx="3657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93640"/>
            <a:ext cx="3657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2190750" y="2903240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 sz="1800" b="1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2247900" y="3589040"/>
            <a:ext cx="444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 sz="1800" b="1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152810" y="1988840"/>
            <a:ext cx="2066271" cy="312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US" altLang="zh-CN" sz="2000" b="1">
                <a:solidFill>
                  <a:srgbClr val="000000"/>
                </a:solidFill>
                <a:latin typeface="Arial"/>
                <a:ea typeface="宋体" panose="02010600030101010101" pitchFamily="2" charset="-122"/>
              </a:rPr>
              <a:t>Spiral Scanning</a:t>
            </a: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2209800" y="4274840"/>
            <a:ext cx="7696200" cy="11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000000"/>
                </a:solidFill>
                <a:latin typeface="Arial"/>
                <a:ea typeface="宋体" panose="02010600030101010101" pitchFamily="2" charset="-122"/>
              </a:rPr>
              <a:t>Through-plane motion artifacts are</a:t>
            </a:r>
          </a:p>
          <a:p>
            <a:pPr eaLnBrk="1" hangingPunct="1"/>
            <a:r>
              <a:rPr lang="en-US" altLang="zh-CN" b="1" dirty="0">
                <a:solidFill>
                  <a:srgbClr val="000000"/>
                </a:solidFill>
                <a:latin typeface="Arial"/>
                <a:ea typeface="宋体" panose="02010600030101010101" pitchFamily="2" charset="-122"/>
              </a:rPr>
              <a:t>suppressed by single-breath-hold spiral scanning but longitudinal motion blurring is introduced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2171700" y="1988840"/>
            <a:ext cx="3962400" cy="312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US" altLang="zh-CN" sz="2000" b="1">
                <a:solidFill>
                  <a:srgbClr val="000000"/>
                </a:solidFill>
                <a:latin typeface="Arial"/>
                <a:ea typeface="宋体" panose="02010600030101010101" pitchFamily="2" charset="-122"/>
              </a:rPr>
              <a:t>Conventional Scanning</a:t>
            </a: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6629400" y="3970041"/>
            <a:ext cx="3352800" cy="35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571500" indent="-5715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054600" indent="-3429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5410200" indent="-2413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765800" indent="-2413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6223000" indent="-3429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66802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71374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75946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80518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00"/>
                </a:solidFill>
                <a:latin typeface="Arial"/>
                <a:ea typeface="宋体" panose="02010600030101010101" pitchFamily="2" charset="-122"/>
              </a:rPr>
              <a:t>(From JA Brink at Yale U)</a:t>
            </a:r>
          </a:p>
        </p:txBody>
      </p:sp>
    </p:spTree>
    <p:extLst>
      <p:ext uri="{BB962C8B-B14F-4D97-AF65-F5344CB8AC3E}">
        <p14:creationId xmlns:p14="http://schemas.microsoft.com/office/powerpoint/2010/main" val="3094135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75" name="Rectangle 79"/>
          <p:cNvSpPr>
            <a:spLocks noGrp="1" noChangeArrowheads="1"/>
          </p:cNvSpPr>
          <p:nvPr>
            <p:ph type="title"/>
          </p:nvPr>
        </p:nvSpPr>
        <p:spPr>
          <a:xfrm>
            <a:off x="1813813" y="476673"/>
            <a:ext cx="8508740" cy="592983"/>
          </a:xfrm>
          <a:noFill/>
          <a:ln/>
        </p:spPr>
        <p:txBody>
          <a:bodyPr/>
          <a:lstStyle/>
          <a:p>
            <a:r>
              <a:rPr lang="en-US" altLang="zh-CN" sz="4000" dirty="0">
                <a:ea typeface="宋体" panose="02010600030101010101" pitchFamily="2" charset="-122"/>
              </a:rPr>
              <a:t>Plus: Denser Retrospective Recon</a:t>
            </a:r>
          </a:p>
        </p:txBody>
      </p:sp>
      <p:grpSp>
        <p:nvGrpSpPr>
          <p:cNvPr id="55387" name="Group 91"/>
          <p:cNvGrpSpPr>
            <a:grpSpLocks/>
          </p:cNvGrpSpPr>
          <p:nvPr/>
        </p:nvGrpSpPr>
        <p:grpSpPr bwMode="auto">
          <a:xfrm>
            <a:off x="2137627" y="1985546"/>
            <a:ext cx="7859516" cy="3891605"/>
            <a:chOff x="192" y="960"/>
            <a:chExt cx="5280" cy="2640"/>
          </a:xfrm>
        </p:grpSpPr>
        <p:sp>
          <p:nvSpPr>
            <p:cNvPr id="55377" name="Rectangle 81"/>
            <p:cNvSpPr>
              <a:spLocks noChangeArrowheads="1"/>
            </p:cNvSpPr>
            <p:nvPr/>
          </p:nvSpPr>
          <p:spPr bwMode="auto">
            <a:xfrm>
              <a:off x="2928" y="960"/>
              <a:ext cx="2544" cy="2640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  <p:sp>
          <p:nvSpPr>
            <p:cNvPr id="55376" name="Rectangle 80"/>
            <p:cNvSpPr>
              <a:spLocks noChangeArrowheads="1"/>
            </p:cNvSpPr>
            <p:nvPr/>
          </p:nvSpPr>
          <p:spPr bwMode="auto">
            <a:xfrm>
              <a:off x="192" y="960"/>
              <a:ext cx="2544" cy="2640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  <p:sp>
          <p:nvSpPr>
            <p:cNvPr id="55306" name="Oval 10"/>
            <p:cNvSpPr>
              <a:spLocks noChangeArrowheads="1"/>
            </p:cNvSpPr>
            <p:nvPr/>
          </p:nvSpPr>
          <p:spPr bwMode="auto">
            <a:xfrm flipV="1">
              <a:off x="288" y="2688"/>
              <a:ext cx="1104" cy="384"/>
            </a:xfrm>
            <a:prstGeom prst="ellipse">
              <a:avLst/>
            </a:prstGeom>
            <a:solidFill>
              <a:schemeClr val="tx1"/>
            </a:solidFill>
            <a:ln w="508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  <p:sp>
          <p:nvSpPr>
            <p:cNvPr id="55302" name="Oval 6"/>
            <p:cNvSpPr>
              <a:spLocks noChangeArrowheads="1"/>
            </p:cNvSpPr>
            <p:nvPr/>
          </p:nvSpPr>
          <p:spPr bwMode="auto">
            <a:xfrm flipV="1">
              <a:off x="288" y="2400"/>
              <a:ext cx="1104" cy="384"/>
            </a:xfrm>
            <a:prstGeom prst="ellipse">
              <a:avLst/>
            </a:prstGeom>
            <a:solidFill>
              <a:schemeClr val="tx1"/>
            </a:solidFill>
            <a:ln w="508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  <p:sp>
          <p:nvSpPr>
            <p:cNvPr id="55304" name="Oval 8"/>
            <p:cNvSpPr>
              <a:spLocks noChangeArrowheads="1"/>
            </p:cNvSpPr>
            <p:nvPr/>
          </p:nvSpPr>
          <p:spPr bwMode="auto">
            <a:xfrm flipV="1">
              <a:off x="288" y="2112"/>
              <a:ext cx="1104" cy="384"/>
            </a:xfrm>
            <a:prstGeom prst="ellipse">
              <a:avLst/>
            </a:prstGeom>
            <a:solidFill>
              <a:schemeClr val="tx1"/>
            </a:solidFill>
            <a:ln w="508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  <p:sp>
          <p:nvSpPr>
            <p:cNvPr id="55305" name="Oval 9"/>
            <p:cNvSpPr>
              <a:spLocks noChangeArrowheads="1"/>
            </p:cNvSpPr>
            <p:nvPr/>
          </p:nvSpPr>
          <p:spPr bwMode="auto">
            <a:xfrm flipV="1">
              <a:off x="288" y="1824"/>
              <a:ext cx="1104" cy="384"/>
            </a:xfrm>
            <a:prstGeom prst="ellipse">
              <a:avLst/>
            </a:prstGeom>
            <a:solidFill>
              <a:schemeClr val="tx1"/>
            </a:solidFill>
            <a:ln w="508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  <p:grpSp>
          <p:nvGrpSpPr>
            <p:cNvPr id="55378" name="Group 82"/>
            <p:cNvGrpSpPr>
              <a:grpSpLocks/>
            </p:cNvGrpSpPr>
            <p:nvPr/>
          </p:nvGrpSpPr>
          <p:grpSpPr bwMode="auto">
            <a:xfrm>
              <a:off x="4224" y="1824"/>
              <a:ext cx="1104" cy="1248"/>
              <a:chOff x="3072" y="1104"/>
              <a:chExt cx="1104" cy="1248"/>
            </a:xfrm>
          </p:grpSpPr>
          <p:sp>
            <p:nvSpPr>
              <p:cNvPr id="55316" name="Oval 20"/>
              <p:cNvSpPr>
                <a:spLocks noChangeArrowheads="1"/>
              </p:cNvSpPr>
              <p:nvPr/>
            </p:nvSpPr>
            <p:spPr bwMode="auto">
              <a:xfrm flipV="1">
                <a:off x="3072" y="1968"/>
                <a:ext cx="1104" cy="384"/>
              </a:xfrm>
              <a:prstGeom prst="ellipse">
                <a:avLst/>
              </a:prstGeom>
              <a:solidFill>
                <a:schemeClr val="accent2"/>
              </a:solidFill>
              <a:ln w="508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 sz="1800">
                  <a:solidFill>
                    <a:srgbClr val="FFFFFF"/>
                  </a:solidFill>
                  <a:ea typeface="ＭＳ Ｐゴシック" charset="0"/>
                </a:endParaRPr>
              </a:p>
            </p:txBody>
          </p:sp>
          <p:sp>
            <p:nvSpPr>
              <p:cNvPr id="55318" name="Oval 22"/>
              <p:cNvSpPr>
                <a:spLocks noChangeArrowheads="1"/>
              </p:cNvSpPr>
              <p:nvPr/>
            </p:nvSpPr>
            <p:spPr bwMode="auto">
              <a:xfrm flipV="1">
                <a:off x="3072" y="1392"/>
                <a:ext cx="1104" cy="384"/>
              </a:xfrm>
              <a:prstGeom prst="ellipse">
                <a:avLst/>
              </a:prstGeom>
              <a:solidFill>
                <a:schemeClr val="accent2"/>
              </a:solidFill>
              <a:ln w="508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 sz="1800">
                  <a:solidFill>
                    <a:srgbClr val="FFFFFF"/>
                  </a:solidFill>
                  <a:ea typeface="ＭＳ Ｐゴシック" charset="0"/>
                </a:endParaRPr>
              </a:p>
            </p:txBody>
          </p:sp>
          <p:sp>
            <p:nvSpPr>
              <p:cNvPr id="55330" name="Oval 34"/>
              <p:cNvSpPr>
                <a:spLocks noChangeArrowheads="1"/>
              </p:cNvSpPr>
              <p:nvPr/>
            </p:nvSpPr>
            <p:spPr bwMode="auto">
              <a:xfrm flipV="1">
                <a:off x="3072" y="1824"/>
                <a:ext cx="1104" cy="384"/>
              </a:xfrm>
              <a:prstGeom prst="ellipse">
                <a:avLst/>
              </a:prstGeom>
              <a:solidFill>
                <a:schemeClr val="accent2"/>
              </a:solidFill>
              <a:ln w="508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 sz="1800">
                  <a:solidFill>
                    <a:srgbClr val="FFFFFF"/>
                  </a:solidFill>
                  <a:ea typeface="ＭＳ Ｐゴシック" charset="0"/>
                </a:endParaRPr>
              </a:p>
            </p:txBody>
          </p:sp>
          <p:sp>
            <p:nvSpPr>
              <p:cNvPr id="55317" name="Oval 21"/>
              <p:cNvSpPr>
                <a:spLocks noChangeArrowheads="1"/>
              </p:cNvSpPr>
              <p:nvPr/>
            </p:nvSpPr>
            <p:spPr bwMode="auto">
              <a:xfrm flipV="1">
                <a:off x="3072" y="1680"/>
                <a:ext cx="1104" cy="384"/>
              </a:xfrm>
              <a:prstGeom prst="ellipse">
                <a:avLst/>
              </a:prstGeom>
              <a:solidFill>
                <a:schemeClr val="accent2"/>
              </a:solidFill>
              <a:ln w="508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 sz="1800">
                  <a:solidFill>
                    <a:srgbClr val="FFFFFF"/>
                  </a:solidFill>
                  <a:ea typeface="ＭＳ Ｐゴシック" charset="0"/>
                </a:endParaRPr>
              </a:p>
            </p:txBody>
          </p:sp>
          <p:sp>
            <p:nvSpPr>
              <p:cNvPr id="55331" name="Oval 35"/>
              <p:cNvSpPr>
                <a:spLocks noChangeArrowheads="1"/>
              </p:cNvSpPr>
              <p:nvPr/>
            </p:nvSpPr>
            <p:spPr bwMode="auto">
              <a:xfrm flipV="1">
                <a:off x="3072" y="1536"/>
                <a:ext cx="1104" cy="384"/>
              </a:xfrm>
              <a:prstGeom prst="ellipse">
                <a:avLst/>
              </a:prstGeom>
              <a:solidFill>
                <a:schemeClr val="accent2"/>
              </a:solidFill>
              <a:ln w="508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 sz="1800">
                  <a:solidFill>
                    <a:srgbClr val="FFFFFF"/>
                  </a:solidFill>
                  <a:ea typeface="ＭＳ Ｐゴシック" charset="0"/>
                </a:endParaRPr>
              </a:p>
            </p:txBody>
          </p:sp>
          <p:sp>
            <p:nvSpPr>
              <p:cNvPr id="55332" name="Oval 36"/>
              <p:cNvSpPr>
                <a:spLocks noChangeArrowheads="1"/>
              </p:cNvSpPr>
              <p:nvPr/>
            </p:nvSpPr>
            <p:spPr bwMode="auto">
              <a:xfrm flipV="1">
                <a:off x="3072" y="1392"/>
                <a:ext cx="1104" cy="384"/>
              </a:xfrm>
              <a:prstGeom prst="ellipse">
                <a:avLst/>
              </a:prstGeom>
              <a:solidFill>
                <a:schemeClr val="accent2"/>
              </a:solidFill>
              <a:ln w="508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 sz="1800">
                  <a:solidFill>
                    <a:srgbClr val="FFFFFF"/>
                  </a:solidFill>
                  <a:ea typeface="ＭＳ Ｐゴシック" charset="0"/>
                </a:endParaRPr>
              </a:p>
            </p:txBody>
          </p:sp>
          <p:sp>
            <p:nvSpPr>
              <p:cNvPr id="55319" name="Oval 23"/>
              <p:cNvSpPr>
                <a:spLocks noChangeArrowheads="1"/>
              </p:cNvSpPr>
              <p:nvPr/>
            </p:nvSpPr>
            <p:spPr bwMode="auto">
              <a:xfrm flipV="1">
                <a:off x="3072" y="1248"/>
                <a:ext cx="1104" cy="384"/>
              </a:xfrm>
              <a:prstGeom prst="ellipse">
                <a:avLst/>
              </a:prstGeom>
              <a:solidFill>
                <a:schemeClr val="accent2"/>
              </a:solidFill>
              <a:ln w="508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 sz="1800">
                  <a:solidFill>
                    <a:srgbClr val="FFFFFF"/>
                  </a:solidFill>
                  <a:ea typeface="ＭＳ Ｐゴシック" charset="0"/>
                </a:endParaRPr>
              </a:p>
            </p:txBody>
          </p:sp>
          <p:sp>
            <p:nvSpPr>
              <p:cNvPr id="55333" name="Oval 37"/>
              <p:cNvSpPr>
                <a:spLocks noChangeArrowheads="1"/>
              </p:cNvSpPr>
              <p:nvPr/>
            </p:nvSpPr>
            <p:spPr bwMode="auto">
              <a:xfrm flipV="1">
                <a:off x="3072" y="1104"/>
                <a:ext cx="1104" cy="384"/>
              </a:xfrm>
              <a:prstGeom prst="ellipse">
                <a:avLst/>
              </a:prstGeom>
              <a:solidFill>
                <a:schemeClr val="accent2"/>
              </a:solidFill>
              <a:ln w="508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 sz="1800">
                  <a:solidFill>
                    <a:srgbClr val="FFFFFF"/>
                  </a:solidFill>
                  <a:ea typeface="ＭＳ Ｐゴシック" charset="0"/>
                </a:endParaRPr>
              </a:p>
            </p:txBody>
          </p:sp>
        </p:grpSp>
        <p:grpSp>
          <p:nvGrpSpPr>
            <p:cNvPr id="55369" name="Group 73"/>
            <p:cNvGrpSpPr>
              <a:grpSpLocks/>
            </p:cNvGrpSpPr>
            <p:nvPr/>
          </p:nvGrpSpPr>
          <p:grpSpPr bwMode="auto">
            <a:xfrm>
              <a:off x="3024" y="1872"/>
              <a:ext cx="1058" cy="1344"/>
              <a:chOff x="1824" y="1296"/>
              <a:chExt cx="1058" cy="1920"/>
            </a:xfrm>
          </p:grpSpPr>
          <p:grpSp>
            <p:nvGrpSpPr>
              <p:cNvPr id="55353" name="Group 57"/>
              <p:cNvGrpSpPr>
                <a:grpSpLocks/>
              </p:cNvGrpSpPr>
              <p:nvPr/>
            </p:nvGrpSpPr>
            <p:grpSpPr bwMode="auto">
              <a:xfrm>
                <a:off x="1824" y="2592"/>
                <a:ext cx="1058" cy="624"/>
                <a:chOff x="1775" y="2592"/>
                <a:chExt cx="1058" cy="624"/>
              </a:xfrm>
            </p:grpSpPr>
            <p:sp>
              <p:nvSpPr>
                <p:cNvPr id="55344" name="Arc 48"/>
                <p:cNvSpPr>
                  <a:spLocks/>
                </p:cNvSpPr>
                <p:nvPr/>
              </p:nvSpPr>
              <p:spPr bwMode="auto">
                <a:xfrm flipV="1">
                  <a:off x="2256" y="2592"/>
                  <a:ext cx="577" cy="624"/>
                </a:xfrm>
                <a:custGeom>
                  <a:avLst/>
                  <a:gdLst>
                    <a:gd name="G0" fmla="+- 39 0 0"/>
                    <a:gd name="G1" fmla="+- 21589 0 0"/>
                    <a:gd name="G2" fmla="+- 21600 0 0"/>
                    <a:gd name="T0" fmla="*/ 723 w 21639"/>
                    <a:gd name="T1" fmla="*/ 0 h 43189"/>
                    <a:gd name="T2" fmla="*/ 0 w 21639"/>
                    <a:gd name="T3" fmla="*/ 43189 h 43189"/>
                    <a:gd name="T4" fmla="*/ 39 w 21639"/>
                    <a:gd name="T5" fmla="*/ 21589 h 43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39" h="43189" fill="none" extrusionOk="0">
                      <a:moveTo>
                        <a:pt x="723" y="-1"/>
                      </a:moveTo>
                      <a:cubicBezTo>
                        <a:pt x="12380" y="369"/>
                        <a:pt x="21639" y="9925"/>
                        <a:pt x="21639" y="21589"/>
                      </a:cubicBezTo>
                      <a:cubicBezTo>
                        <a:pt x="21639" y="33518"/>
                        <a:pt x="11968" y="43189"/>
                        <a:pt x="39" y="43189"/>
                      </a:cubicBezTo>
                      <a:cubicBezTo>
                        <a:pt x="26" y="43188"/>
                        <a:pt x="13" y="43188"/>
                        <a:pt x="0" y="43188"/>
                      </a:cubicBezTo>
                    </a:path>
                    <a:path w="21639" h="43189" stroke="0" extrusionOk="0">
                      <a:moveTo>
                        <a:pt x="723" y="-1"/>
                      </a:moveTo>
                      <a:cubicBezTo>
                        <a:pt x="12380" y="369"/>
                        <a:pt x="21639" y="9925"/>
                        <a:pt x="21639" y="21589"/>
                      </a:cubicBezTo>
                      <a:cubicBezTo>
                        <a:pt x="21639" y="33518"/>
                        <a:pt x="11968" y="43189"/>
                        <a:pt x="39" y="43189"/>
                      </a:cubicBezTo>
                      <a:cubicBezTo>
                        <a:pt x="26" y="43188"/>
                        <a:pt x="13" y="43188"/>
                        <a:pt x="0" y="43188"/>
                      </a:cubicBezTo>
                      <a:lnTo>
                        <a:pt x="39" y="21589"/>
                      </a:lnTo>
                      <a:close/>
                    </a:path>
                  </a:pathLst>
                </a:custGeom>
                <a:noFill/>
                <a:ln w="50800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>
                    <a:solidFill>
                      <a:srgbClr val="FFFFFF"/>
                    </a:solidFill>
                    <a:ea typeface="ＭＳ Ｐゴシック" charset="0"/>
                  </a:endParaRPr>
                </a:p>
              </p:txBody>
            </p:sp>
            <p:grpSp>
              <p:nvGrpSpPr>
                <p:cNvPr id="55352" name="Group 56"/>
                <p:cNvGrpSpPr>
                  <a:grpSpLocks/>
                </p:cNvGrpSpPr>
                <p:nvPr/>
              </p:nvGrpSpPr>
              <p:grpSpPr bwMode="auto">
                <a:xfrm>
                  <a:off x="1775" y="2592"/>
                  <a:ext cx="577" cy="192"/>
                  <a:chOff x="1775" y="2592"/>
                  <a:chExt cx="577" cy="384"/>
                </a:xfrm>
              </p:grpSpPr>
              <p:sp>
                <p:nvSpPr>
                  <p:cNvPr id="55348" name="Arc 52"/>
                  <p:cNvSpPr>
                    <a:spLocks/>
                  </p:cNvSpPr>
                  <p:nvPr/>
                </p:nvSpPr>
                <p:spPr bwMode="auto">
                  <a:xfrm flipH="1">
                    <a:off x="1775" y="2592"/>
                    <a:ext cx="487" cy="192"/>
                  </a:xfrm>
                  <a:custGeom>
                    <a:avLst/>
                    <a:gdLst>
                      <a:gd name="G0" fmla="+- 298 0 0"/>
                      <a:gd name="G1" fmla="+- 21600 0 0"/>
                      <a:gd name="G2" fmla="+- 21600 0 0"/>
                      <a:gd name="T0" fmla="*/ 0 w 21898"/>
                      <a:gd name="T1" fmla="*/ 2 h 21600"/>
                      <a:gd name="T2" fmla="*/ 21898 w 21898"/>
                      <a:gd name="T3" fmla="*/ 21600 h 21600"/>
                      <a:gd name="T4" fmla="*/ 298 w 21898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898" h="21600" fill="none" extrusionOk="0">
                        <a:moveTo>
                          <a:pt x="0" y="2"/>
                        </a:moveTo>
                        <a:cubicBezTo>
                          <a:pt x="99" y="0"/>
                          <a:pt x="198" y="0"/>
                          <a:pt x="298" y="0"/>
                        </a:cubicBezTo>
                        <a:cubicBezTo>
                          <a:pt x="12227" y="0"/>
                          <a:pt x="21898" y="9670"/>
                          <a:pt x="21898" y="21600"/>
                        </a:cubicBezTo>
                      </a:path>
                      <a:path w="21898" h="21600" stroke="0" extrusionOk="0">
                        <a:moveTo>
                          <a:pt x="0" y="2"/>
                        </a:moveTo>
                        <a:cubicBezTo>
                          <a:pt x="99" y="0"/>
                          <a:pt x="198" y="0"/>
                          <a:pt x="298" y="0"/>
                        </a:cubicBezTo>
                        <a:cubicBezTo>
                          <a:pt x="12227" y="0"/>
                          <a:pt x="21898" y="9670"/>
                          <a:pt x="21898" y="21600"/>
                        </a:cubicBezTo>
                        <a:lnTo>
                          <a:pt x="298" y="21600"/>
                        </a:lnTo>
                        <a:close/>
                      </a:path>
                    </a:pathLst>
                  </a:custGeom>
                  <a:noFill/>
                  <a:ln w="50800">
                    <a:solidFill>
                      <a:schemeClr val="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hangingPunct="1"/>
                    <a:endParaRPr lang="zh-CN" altLang="en-US" sz="1800">
                      <a:solidFill>
                        <a:srgbClr val="FFFFFF"/>
                      </a:solidFill>
                      <a:ea typeface="ＭＳ Ｐゴシック" charset="0"/>
                    </a:endParaRPr>
                  </a:p>
                </p:txBody>
              </p:sp>
              <p:sp>
                <p:nvSpPr>
                  <p:cNvPr id="55350" name="Arc 54"/>
                  <p:cNvSpPr>
                    <a:spLocks/>
                  </p:cNvSpPr>
                  <p:nvPr/>
                </p:nvSpPr>
                <p:spPr bwMode="auto">
                  <a:xfrm flipH="1" flipV="1">
                    <a:off x="1776" y="2784"/>
                    <a:ext cx="576" cy="192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50800">
                    <a:solidFill>
                      <a:schemeClr val="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hangingPunct="1"/>
                    <a:endParaRPr lang="zh-CN" altLang="en-US" sz="1800">
                      <a:solidFill>
                        <a:srgbClr val="FFFFFF"/>
                      </a:solidFill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55354" name="Group 58"/>
              <p:cNvGrpSpPr>
                <a:grpSpLocks/>
              </p:cNvGrpSpPr>
              <p:nvPr/>
            </p:nvGrpSpPr>
            <p:grpSpPr bwMode="auto">
              <a:xfrm>
                <a:off x="1824" y="2160"/>
                <a:ext cx="1058" cy="624"/>
                <a:chOff x="1775" y="2592"/>
                <a:chExt cx="1058" cy="624"/>
              </a:xfrm>
            </p:grpSpPr>
            <p:sp>
              <p:nvSpPr>
                <p:cNvPr id="55355" name="Arc 59"/>
                <p:cNvSpPr>
                  <a:spLocks/>
                </p:cNvSpPr>
                <p:nvPr/>
              </p:nvSpPr>
              <p:spPr bwMode="auto">
                <a:xfrm flipV="1">
                  <a:off x="2256" y="2592"/>
                  <a:ext cx="577" cy="624"/>
                </a:xfrm>
                <a:custGeom>
                  <a:avLst/>
                  <a:gdLst>
                    <a:gd name="G0" fmla="+- 39 0 0"/>
                    <a:gd name="G1" fmla="+- 21589 0 0"/>
                    <a:gd name="G2" fmla="+- 21600 0 0"/>
                    <a:gd name="T0" fmla="*/ 723 w 21639"/>
                    <a:gd name="T1" fmla="*/ 0 h 43189"/>
                    <a:gd name="T2" fmla="*/ 0 w 21639"/>
                    <a:gd name="T3" fmla="*/ 43189 h 43189"/>
                    <a:gd name="T4" fmla="*/ 39 w 21639"/>
                    <a:gd name="T5" fmla="*/ 21589 h 43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39" h="43189" fill="none" extrusionOk="0">
                      <a:moveTo>
                        <a:pt x="723" y="-1"/>
                      </a:moveTo>
                      <a:cubicBezTo>
                        <a:pt x="12380" y="369"/>
                        <a:pt x="21639" y="9925"/>
                        <a:pt x="21639" y="21589"/>
                      </a:cubicBezTo>
                      <a:cubicBezTo>
                        <a:pt x="21639" y="33518"/>
                        <a:pt x="11968" y="43189"/>
                        <a:pt x="39" y="43189"/>
                      </a:cubicBezTo>
                      <a:cubicBezTo>
                        <a:pt x="26" y="43188"/>
                        <a:pt x="13" y="43188"/>
                        <a:pt x="0" y="43188"/>
                      </a:cubicBezTo>
                    </a:path>
                    <a:path w="21639" h="43189" stroke="0" extrusionOk="0">
                      <a:moveTo>
                        <a:pt x="723" y="-1"/>
                      </a:moveTo>
                      <a:cubicBezTo>
                        <a:pt x="12380" y="369"/>
                        <a:pt x="21639" y="9925"/>
                        <a:pt x="21639" y="21589"/>
                      </a:cubicBezTo>
                      <a:cubicBezTo>
                        <a:pt x="21639" y="33518"/>
                        <a:pt x="11968" y="43189"/>
                        <a:pt x="39" y="43189"/>
                      </a:cubicBezTo>
                      <a:cubicBezTo>
                        <a:pt x="26" y="43188"/>
                        <a:pt x="13" y="43188"/>
                        <a:pt x="0" y="43188"/>
                      </a:cubicBezTo>
                      <a:lnTo>
                        <a:pt x="39" y="21589"/>
                      </a:lnTo>
                      <a:close/>
                    </a:path>
                  </a:pathLst>
                </a:custGeom>
                <a:noFill/>
                <a:ln w="50800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>
                    <a:solidFill>
                      <a:srgbClr val="FFFFFF"/>
                    </a:solidFill>
                    <a:ea typeface="ＭＳ Ｐゴシック" charset="0"/>
                  </a:endParaRPr>
                </a:p>
              </p:txBody>
            </p:sp>
            <p:grpSp>
              <p:nvGrpSpPr>
                <p:cNvPr id="55356" name="Group 60"/>
                <p:cNvGrpSpPr>
                  <a:grpSpLocks/>
                </p:cNvGrpSpPr>
                <p:nvPr/>
              </p:nvGrpSpPr>
              <p:grpSpPr bwMode="auto">
                <a:xfrm>
                  <a:off x="1775" y="2592"/>
                  <a:ext cx="577" cy="192"/>
                  <a:chOff x="1775" y="2592"/>
                  <a:chExt cx="577" cy="384"/>
                </a:xfrm>
              </p:grpSpPr>
              <p:sp>
                <p:nvSpPr>
                  <p:cNvPr id="55357" name="Arc 61"/>
                  <p:cNvSpPr>
                    <a:spLocks/>
                  </p:cNvSpPr>
                  <p:nvPr/>
                </p:nvSpPr>
                <p:spPr bwMode="auto">
                  <a:xfrm flipH="1">
                    <a:off x="1775" y="2592"/>
                    <a:ext cx="487" cy="192"/>
                  </a:xfrm>
                  <a:custGeom>
                    <a:avLst/>
                    <a:gdLst>
                      <a:gd name="G0" fmla="+- 298 0 0"/>
                      <a:gd name="G1" fmla="+- 21600 0 0"/>
                      <a:gd name="G2" fmla="+- 21600 0 0"/>
                      <a:gd name="T0" fmla="*/ 0 w 21898"/>
                      <a:gd name="T1" fmla="*/ 2 h 21600"/>
                      <a:gd name="T2" fmla="*/ 21898 w 21898"/>
                      <a:gd name="T3" fmla="*/ 21600 h 21600"/>
                      <a:gd name="T4" fmla="*/ 298 w 21898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898" h="21600" fill="none" extrusionOk="0">
                        <a:moveTo>
                          <a:pt x="0" y="2"/>
                        </a:moveTo>
                        <a:cubicBezTo>
                          <a:pt x="99" y="0"/>
                          <a:pt x="198" y="0"/>
                          <a:pt x="298" y="0"/>
                        </a:cubicBezTo>
                        <a:cubicBezTo>
                          <a:pt x="12227" y="0"/>
                          <a:pt x="21898" y="9670"/>
                          <a:pt x="21898" y="21600"/>
                        </a:cubicBezTo>
                      </a:path>
                      <a:path w="21898" h="21600" stroke="0" extrusionOk="0">
                        <a:moveTo>
                          <a:pt x="0" y="2"/>
                        </a:moveTo>
                        <a:cubicBezTo>
                          <a:pt x="99" y="0"/>
                          <a:pt x="198" y="0"/>
                          <a:pt x="298" y="0"/>
                        </a:cubicBezTo>
                        <a:cubicBezTo>
                          <a:pt x="12227" y="0"/>
                          <a:pt x="21898" y="9670"/>
                          <a:pt x="21898" y="21600"/>
                        </a:cubicBezTo>
                        <a:lnTo>
                          <a:pt x="298" y="21600"/>
                        </a:lnTo>
                        <a:close/>
                      </a:path>
                    </a:pathLst>
                  </a:custGeom>
                  <a:noFill/>
                  <a:ln w="50800">
                    <a:solidFill>
                      <a:schemeClr val="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hangingPunct="1"/>
                    <a:endParaRPr lang="zh-CN" altLang="en-US" sz="1800">
                      <a:solidFill>
                        <a:srgbClr val="FFFFFF"/>
                      </a:solidFill>
                      <a:ea typeface="ＭＳ Ｐゴシック" charset="0"/>
                    </a:endParaRPr>
                  </a:p>
                </p:txBody>
              </p:sp>
              <p:sp>
                <p:nvSpPr>
                  <p:cNvPr id="55358" name="Arc 62"/>
                  <p:cNvSpPr>
                    <a:spLocks/>
                  </p:cNvSpPr>
                  <p:nvPr/>
                </p:nvSpPr>
                <p:spPr bwMode="auto">
                  <a:xfrm flipH="1" flipV="1">
                    <a:off x="1776" y="2784"/>
                    <a:ext cx="576" cy="192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50800">
                    <a:solidFill>
                      <a:schemeClr val="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hangingPunct="1"/>
                    <a:endParaRPr lang="zh-CN" altLang="en-US" sz="1800">
                      <a:solidFill>
                        <a:srgbClr val="FFFFFF"/>
                      </a:solidFill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55359" name="Group 63"/>
              <p:cNvGrpSpPr>
                <a:grpSpLocks/>
              </p:cNvGrpSpPr>
              <p:nvPr/>
            </p:nvGrpSpPr>
            <p:grpSpPr bwMode="auto">
              <a:xfrm>
                <a:off x="1824" y="1728"/>
                <a:ext cx="1058" cy="624"/>
                <a:chOff x="1775" y="2592"/>
                <a:chExt cx="1058" cy="624"/>
              </a:xfrm>
            </p:grpSpPr>
            <p:sp>
              <p:nvSpPr>
                <p:cNvPr id="55360" name="Arc 64"/>
                <p:cNvSpPr>
                  <a:spLocks/>
                </p:cNvSpPr>
                <p:nvPr/>
              </p:nvSpPr>
              <p:spPr bwMode="auto">
                <a:xfrm flipV="1">
                  <a:off x="2256" y="2592"/>
                  <a:ext cx="577" cy="624"/>
                </a:xfrm>
                <a:custGeom>
                  <a:avLst/>
                  <a:gdLst>
                    <a:gd name="G0" fmla="+- 39 0 0"/>
                    <a:gd name="G1" fmla="+- 21589 0 0"/>
                    <a:gd name="G2" fmla="+- 21600 0 0"/>
                    <a:gd name="T0" fmla="*/ 723 w 21639"/>
                    <a:gd name="T1" fmla="*/ 0 h 43189"/>
                    <a:gd name="T2" fmla="*/ 0 w 21639"/>
                    <a:gd name="T3" fmla="*/ 43189 h 43189"/>
                    <a:gd name="T4" fmla="*/ 39 w 21639"/>
                    <a:gd name="T5" fmla="*/ 21589 h 43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39" h="43189" fill="none" extrusionOk="0">
                      <a:moveTo>
                        <a:pt x="723" y="-1"/>
                      </a:moveTo>
                      <a:cubicBezTo>
                        <a:pt x="12380" y="369"/>
                        <a:pt x="21639" y="9925"/>
                        <a:pt x="21639" y="21589"/>
                      </a:cubicBezTo>
                      <a:cubicBezTo>
                        <a:pt x="21639" y="33518"/>
                        <a:pt x="11968" y="43189"/>
                        <a:pt x="39" y="43189"/>
                      </a:cubicBezTo>
                      <a:cubicBezTo>
                        <a:pt x="26" y="43188"/>
                        <a:pt x="13" y="43188"/>
                        <a:pt x="0" y="43188"/>
                      </a:cubicBezTo>
                    </a:path>
                    <a:path w="21639" h="43189" stroke="0" extrusionOk="0">
                      <a:moveTo>
                        <a:pt x="723" y="-1"/>
                      </a:moveTo>
                      <a:cubicBezTo>
                        <a:pt x="12380" y="369"/>
                        <a:pt x="21639" y="9925"/>
                        <a:pt x="21639" y="21589"/>
                      </a:cubicBezTo>
                      <a:cubicBezTo>
                        <a:pt x="21639" y="33518"/>
                        <a:pt x="11968" y="43189"/>
                        <a:pt x="39" y="43189"/>
                      </a:cubicBezTo>
                      <a:cubicBezTo>
                        <a:pt x="26" y="43188"/>
                        <a:pt x="13" y="43188"/>
                        <a:pt x="0" y="43188"/>
                      </a:cubicBezTo>
                      <a:lnTo>
                        <a:pt x="39" y="21589"/>
                      </a:lnTo>
                      <a:close/>
                    </a:path>
                  </a:pathLst>
                </a:custGeom>
                <a:noFill/>
                <a:ln w="50800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>
                    <a:solidFill>
                      <a:srgbClr val="FFFFFF"/>
                    </a:solidFill>
                    <a:ea typeface="ＭＳ Ｐゴシック" charset="0"/>
                  </a:endParaRPr>
                </a:p>
              </p:txBody>
            </p:sp>
            <p:grpSp>
              <p:nvGrpSpPr>
                <p:cNvPr id="55361" name="Group 65"/>
                <p:cNvGrpSpPr>
                  <a:grpSpLocks/>
                </p:cNvGrpSpPr>
                <p:nvPr/>
              </p:nvGrpSpPr>
              <p:grpSpPr bwMode="auto">
                <a:xfrm>
                  <a:off x="1775" y="2592"/>
                  <a:ext cx="577" cy="192"/>
                  <a:chOff x="1775" y="2592"/>
                  <a:chExt cx="577" cy="384"/>
                </a:xfrm>
              </p:grpSpPr>
              <p:sp>
                <p:nvSpPr>
                  <p:cNvPr id="55362" name="Arc 66"/>
                  <p:cNvSpPr>
                    <a:spLocks/>
                  </p:cNvSpPr>
                  <p:nvPr/>
                </p:nvSpPr>
                <p:spPr bwMode="auto">
                  <a:xfrm flipH="1">
                    <a:off x="1775" y="2592"/>
                    <a:ext cx="487" cy="192"/>
                  </a:xfrm>
                  <a:custGeom>
                    <a:avLst/>
                    <a:gdLst>
                      <a:gd name="G0" fmla="+- 298 0 0"/>
                      <a:gd name="G1" fmla="+- 21600 0 0"/>
                      <a:gd name="G2" fmla="+- 21600 0 0"/>
                      <a:gd name="T0" fmla="*/ 0 w 21898"/>
                      <a:gd name="T1" fmla="*/ 2 h 21600"/>
                      <a:gd name="T2" fmla="*/ 21898 w 21898"/>
                      <a:gd name="T3" fmla="*/ 21600 h 21600"/>
                      <a:gd name="T4" fmla="*/ 298 w 21898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898" h="21600" fill="none" extrusionOk="0">
                        <a:moveTo>
                          <a:pt x="0" y="2"/>
                        </a:moveTo>
                        <a:cubicBezTo>
                          <a:pt x="99" y="0"/>
                          <a:pt x="198" y="0"/>
                          <a:pt x="298" y="0"/>
                        </a:cubicBezTo>
                        <a:cubicBezTo>
                          <a:pt x="12227" y="0"/>
                          <a:pt x="21898" y="9670"/>
                          <a:pt x="21898" y="21600"/>
                        </a:cubicBezTo>
                      </a:path>
                      <a:path w="21898" h="21600" stroke="0" extrusionOk="0">
                        <a:moveTo>
                          <a:pt x="0" y="2"/>
                        </a:moveTo>
                        <a:cubicBezTo>
                          <a:pt x="99" y="0"/>
                          <a:pt x="198" y="0"/>
                          <a:pt x="298" y="0"/>
                        </a:cubicBezTo>
                        <a:cubicBezTo>
                          <a:pt x="12227" y="0"/>
                          <a:pt x="21898" y="9670"/>
                          <a:pt x="21898" y="21600"/>
                        </a:cubicBezTo>
                        <a:lnTo>
                          <a:pt x="298" y="21600"/>
                        </a:lnTo>
                        <a:close/>
                      </a:path>
                    </a:pathLst>
                  </a:custGeom>
                  <a:noFill/>
                  <a:ln w="50800">
                    <a:solidFill>
                      <a:schemeClr val="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hangingPunct="1"/>
                    <a:endParaRPr lang="zh-CN" altLang="en-US" sz="1800">
                      <a:solidFill>
                        <a:srgbClr val="FFFFFF"/>
                      </a:solidFill>
                      <a:ea typeface="ＭＳ Ｐゴシック" charset="0"/>
                    </a:endParaRPr>
                  </a:p>
                </p:txBody>
              </p:sp>
              <p:sp>
                <p:nvSpPr>
                  <p:cNvPr id="55363" name="Arc 67"/>
                  <p:cNvSpPr>
                    <a:spLocks/>
                  </p:cNvSpPr>
                  <p:nvPr/>
                </p:nvSpPr>
                <p:spPr bwMode="auto">
                  <a:xfrm flipH="1" flipV="1">
                    <a:off x="1776" y="2784"/>
                    <a:ext cx="576" cy="192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50800">
                    <a:solidFill>
                      <a:schemeClr val="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hangingPunct="1"/>
                    <a:endParaRPr lang="zh-CN" altLang="en-US" sz="1800">
                      <a:solidFill>
                        <a:srgbClr val="FFFFFF"/>
                      </a:solidFill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55364" name="Group 68"/>
              <p:cNvGrpSpPr>
                <a:grpSpLocks/>
              </p:cNvGrpSpPr>
              <p:nvPr/>
            </p:nvGrpSpPr>
            <p:grpSpPr bwMode="auto">
              <a:xfrm>
                <a:off x="1824" y="1296"/>
                <a:ext cx="1058" cy="624"/>
                <a:chOff x="1775" y="2592"/>
                <a:chExt cx="1058" cy="624"/>
              </a:xfrm>
            </p:grpSpPr>
            <p:sp>
              <p:nvSpPr>
                <p:cNvPr id="55365" name="Arc 69"/>
                <p:cNvSpPr>
                  <a:spLocks/>
                </p:cNvSpPr>
                <p:nvPr/>
              </p:nvSpPr>
              <p:spPr bwMode="auto">
                <a:xfrm flipV="1">
                  <a:off x="2256" y="2592"/>
                  <a:ext cx="577" cy="624"/>
                </a:xfrm>
                <a:custGeom>
                  <a:avLst/>
                  <a:gdLst>
                    <a:gd name="G0" fmla="+- 39 0 0"/>
                    <a:gd name="G1" fmla="+- 21589 0 0"/>
                    <a:gd name="G2" fmla="+- 21600 0 0"/>
                    <a:gd name="T0" fmla="*/ 723 w 21639"/>
                    <a:gd name="T1" fmla="*/ 0 h 43189"/>
                    <a:gd name="T2" fmla="*/ 0 w 21639"/>
                    <a:gd name="T3" fmla="*/ 43189 h 43189"/>
                    <a:gd name="T4" fmla="*/ 39 w 21639"/>
                    <a:gd name="T5" fmla="*/ 21589 h 43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39" h="43189" fill="none" extrusionOk="0">
                      <a:moveTo>
                        <a:pt x="723" y="-1"/>
                      </a:moveTo>
                      <a:cubicBezTo>
                        <a:pt x="12380" y="369"/>
                        <a:pt x="21639" y="9925"/>
                        <a:pt x="21639" y="21589"/>
                      </a:cubicBezTo>
                      <a:cubicBezTo>
                        <a:pt x="21639" y="33518"/>
                        <a:pt x="11968" y="43189"/>
                        <a:pt x="39" y="43189"/>
                      </a:cubicBezTo>
                      <a:cubicBezTo>
                        <a:pt x="26" y="43188"/>
                        <a:pt x="13" y="43188"/>
                        <a:pt x="0" y="43188"/>
                      </a:cubicBezTo>
                    </a:path>
                    <a:path w="21639" h="43189" stroke="0" extrusionOk="0">
                      <a:moveTo>
                        <a:pt x="723" y="-1"/>
                      </a:moveTo>
                      <a:cubicBezTo>
                        <a:pt x="12380" y="369"/>
                        <a:pt x="21639" y="9925"/>
                        <a:pt x="21639" y="21589"/>
                      </a:cubicBezTo>
                      <a:cubicBezTo>
                        <a:pt x="21639" y="33518"/>
                        <a:pt x="11968" y="43189"/>
                        <a:pt x="39" y="43189"/>
                      </a:cubicBezTo>
                      <a:cubicBezTo>
                        <a:pt x="26" y="43188"/>
                        <a:pt x="13" y="43188"/>
                        <a:pt x="0" y="43188"/>
                      </a:cubicBezTo>
                      <a:lnTo>
                        <a:pt x="39" y="21589"/>
                      </a:lnTo>
                      <a:close/>
                    </a:path>
                  </a:pathLst>
                </a:custGeom>
                <a:noFill/>
                <a:ln w="50800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>
                    <a:solidFill>
                      <a:srgbClr val="FFFFFF"/>
                    </a:solidFill>
                    <a:ea typeface="ＭＳ Ｐゴシック" charset="0"/>
                  </a:endParaRPr>
                </a:p>
              </p:txBody>
            </p:sp>
            <p:grpSp>
              <p:nvGrpSpPr>
                <p:cNvPr id="55366" name="Group 70"/>
                <p:cNvGrpSpPr>
                  <a:grpSpLocks/>
                </p:cNvGrpSpPr>
                <p:nvPr/>
              </p:nvGrpSpPr>
              <p:grpSpPr bwMode="auto">
                <a:xfrm>
                  <a:off x="1775" y="2592"/>
                  <a:ext cx="577" cy="192"/>
                  <a:chOff x="1775" y="2592"/>
                  <a:chExt cx="577" cy="384"/>
                </a:xfrm>
              </p:grpSpPr>
              <p:sp>
                <p:nvSpPr>
                  <p:cNvPr id="55367" name="Arc 71"/>
                  <p:cNvSpPr>
                    <a:spLocks/>
                  </p:cNvSpPr>
                  <p:nvPr/>
                </p:nvSpPr>
                <p:spPr bwMode="auto">
                  <a:xfrm flipH="1">
                    <a:off x="1775" y="2592"/>
                    <a:ext cx="487" cy="192"/>
                  </a:xfrm>
                  <a:custGeom>
                    <a:avLst/>
                    <a:gdLst>
                      <a:gd name="G0" fmla="+- 298 0 0"/>
                      <a:gd name="G1" fmla="+- 21600 0 0"/>
                      <a:gd name="G2" fmla="+- 21600 0 0"/>
                      <a:gd name="T0" fmla="*/ 0 w 21898"/>
                      <a:gd name="T1" fmla="*/ 2 h 21600"/>
                      <a:gd name="T2" fmla="*/ 21898 w 21898"/>
                      <a:gd name="T3" fmla="*/ 21600 h 21600"/>
                      <a:gd name="T4" fmla="*/ 298 w 21898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898" h="21600" fill="none" extrusionOk="0">
                        <a:moveTo>
                          <a:pt x="0" y="2"/>
                        </a:moveTo>
                        <a:cubicBezTo>
                          <a:pt x="99" y="0"/>
                          <a:pt x="198" y="0"/>
                          <a:pt x="298" y="0"/>
                        </a:cubicBezTo>
                        <a:cubicBezTo>
                          <a:pt x="12227" y="0"/>
                          <a:pt x="21898" y="9670"/>
                          <a:pt x="21898" y="21600"/>
                        </a:cubicBezTo>
                      </a:path>
                      <a:path w="21898" h="21600" stroke="0" extrusionOk="0">
                        <a:moveTo>
                          <a:pt x="0" y="2"/>
                        </a:moveTo>
                        <a:cubicBezTo>
                          <a:pt x="99" y="0"/>
                          <a:pt x="198" y="0"/>
                          <a:pt x="298" y="0"/>
                        </a:cubicBezTo>
                        <a:cubicBezTo>
                          <a:pt x="12227" y="0"/>
                          <a:pt x="21898" y="9670"/>
                          <a:pt x="21898" y="21600"/>
                        </a:cubicBezTo>
                        <a:lnTo>
                          <a:pt x="298" y="21600"/>
                        </a:lnTo>
                        <a:close/>
                      </a:path>
                    </a:pathLst>
                  </a:custGeom>
                  <a:noFill/>
                  <a:ln w="50800">
                    <a:solidFill>
                      <a:schemeClr val="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hangingPunct="1"/>
                    <a:endParaRPr lang="zh-CN" altLang="en-US" sz="1800">
                      <a:solidFill>
                        <a:srgbClr val="FFFFFF"/>
                      </a:solidFill>
                      <a:ea typeface="ＭＳ Ｐゴシック" charset="0"/>
                    </a:endParaRPr>
                  </a:p>
                </p:txBody>
              </p:sp>
              <p:sp>
                <p:nvSpPr>
                  <p:cNvPr id="55368" name="Arc 72"/>
                  <p:cNvSpPr>
                    <a:spLocks/>
                  </p:cNvSpPr>
                  <p:nvPr/>
                </p:nvSpPr>
                <p:spPr bwMode="auto">
                  <a:xfrm flipH="1" flipV="1">
                    <a:off x="1776" y="2784"/>
                    <a:ext cx="576" cy="192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50800">
                    <a:solidFill>
                      <a:schemeClr val="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hangingPunct="1"/>
                    <a:endParaRPr lang="zh-CN" altLang="en-US" sz="1800">
                      <a:solidFill>
                        <a:srgbClr val="FFFFFF"/>
                      </a:solidFill>
                      <a:ea typeface="ＭＳ Ｐゴシック" charset="0"/>
                    </a:endParaRPr>
                  </a:p>
                </p:txBody>
              </p:sp>
            </p:grpSp>
          </p:grpSp>
        </p:grpSp>
        <p:sp>
          <p:nvSpPr>
            <p:cNvPr id="55371" name="Oval 75"/>
            <p:cNvSpPr>
              <a:spLocks noChangeArrowheads="1"/>
            </p:cNvSpPr>
            <p:nvPr/>
          </p:nvSpPr>
          <p:spPr bwMode="auto">
            <a:xfrm flipV="1">
              <a:off x="1488" y="2688"/>
              <a:ext cx="1104" cy="384"/>
            </a:xfrm>
            <a:prstGeom prst="ellipse">
              <a:avLst/>
            </a:prstGeom>
            <a:solidFill>
              <a:schemeClr val="accent2"/>
            </a:solidFill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  <p:sp>
          <p:nvSpPr>
            <p:cNvPr id="55372" name="Oval 76"/>
            <p:cNvSpPr>
              <a:spLocks noChangeArrowheads="1"/>
            </p:cNvSpPr>
            <p:nvPr/>
          </p:nvSpPr>
          <p:spPr bwMode="auto">
            <a:xfrm flipV="1">
              <a:off x="1488" y="2400"/>
              <a:ext cx="1104" cy="384"/>
            </a:xfrm>
            <a:prstGeom prst="ellipse">
              <a:avLst/>
            </a:prstGeom>
            <a:solidFill>
              <a:schemeClr val="accent2"/>
            </a:solidFill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  <p:sp>
          <p:nvSpPr>
            <p:cNvPr id="55373" name="Oval 77"/>
            <p:cNvSpPr>
              <a:spLocks noChangeArrowheads="1"/>
            </p:cNvSpPr>
            <p:nvPr/>
          </p:nvSpPr>
          <p:spPr bwMode="auto">
            <a:xfrm flipV="1">
              <a:off x="1488" y="2112"/>
              <a:ext cx="1104" cy="384"/>
            </a:xfrm>
            <a:prstGeom prst="ellipse">
              <a:avLst/>
            </a:prstGeom>
            <a:solidFill>
              <a:schemeClr val="accent2"/>
            </a:solidFill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  <p:sp>
          <p:nvSpPr>
            <p:cNvPr id="55374" name="Oval 78"/>
            <p:cNvSpPr>
              <a:spLocks noChangeArrowheads="1"/>
            </p:cNvSpPr>
            <p:nvPr/>
          </p:nvSpPr>
          <p:spPr bwMode="auto">
            <a:xfrm flipV="1">
              <a:off x="1488" y="1824"/>
              <a:ext cx="1104" cy="384"/>
            </a:xfrm>
            <a:prstGeom prst="ellipse">
              <a:avLst/>
            </a:prstGeom>
            <a:solidFill>
              <a:schemeClr val="accent2"/>
            </a:solidFill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  <p:sp>
          <p:nvSpPr>
            <p:cNvPr id="55379" name="AutoShape 83"/>
            <p:cNvSpPr>
              <a:spLocks noChangeArrowheads="1"/>
            </p:cNvSpPr>
            <p:nvPr/>
          </p:nvSpPr>
          <p:spPr bwMode="auto">
            <a:xfrm>
              <a:off x="624" y="1536"/>
              <a:ext cx="1968" cy="432"/>
            </a:xfrm>
            <a:custGeom>
              <a:avLst/>
              <a:gdLst>
                <a:gd name="T0" fmla="*/ 9250 w 21600"/>
                <a:gd name="T1" fmla="*/ 0 h 21600"/>
                <a:gd name="T2" fmla="*/ 3055 w 21600"/>
                <a:gd name="T3" fmla="*/ 21600 h 21600"/>
                <a:gd name="T4" fmla="*/ 9725 w 21600"/>
                <a:gd name="T5" fmla="*/ 8310 h 21600"/>
                <a:gd name="T6" fmla="*/ 15662 w 21600"/>
                <a:gd name="T7" fmla="*/ 14285 h 21600"/>
                <a:gd name="T8" fmla="*/ 21600 w 21600"/>
                <a:gd name="T9" fmla="*/ 831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6110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  <p:sp>
          <p:nvSpPr>
            <p:cNvPr id="55380" name="AutoShape 84"/>
            <p:cNvSpPr>
              <a:spLocks noChangeArrowheads="1"/>
            </p:cNvSpPr>
            <p:nvPr/>
          </p:nvSpPr>
          <p:spPr bwMode="auto">
            <a:xfrm>
              <a:off x="3312" y="1536"/>
              <a:ext cx="1968" cy="432"/>
            </a:xfrm>
            <a:custGeom>
              <a:avLst/>
              <a:gdLst>
                <a:gd name="T0" fmla="*/ 9250 w 21600"/>
                <a:gd name="T1" fmla="*/ 0 h 21600"/>
                <a:gd name="T2" fmla="*/ 3055 w 21600"/>
                <a:gd name="T3" fmla="*/ 21600 h 21600"/>
                <a:gd name="T4" fmla="*/ 9725 w 21600"/>
                <a:gd name="T5" fmla="*/ 8310 h 21600"/>
                <a:gd name="T6" fmla="*/ 15662 w 21600"/>
                <a:gd name="T7" fmla="*/ 14285 h 21600"/>
                <a:gd name="T8" fmla="*/ 21600 w 21600"/>
                <a:gd name="T9" fmla="*/ 831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6110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  <p:sp>
          <p:nvSpPr>
            <p:cNvPr id="55381" name="Rectangle 85"/>
            <p:cNvSpPr>
              <a:spLocks noChangeArrowheads="1"/>
            </p:cNvSpPr>
            <p:nvPr/>
          </p:nvSpPr>
          <p:spPr bwMode="auto">
            <a:xfrm>
              <a:off x="341" y="3216"/>
              <a:ext cx="115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203" tIns="46102" rIns="92203" bIns="46102">
              <a:spAutoFit/>
            </a:bodyPr>
            <a:lstStyle/>
            <a:p>
              <a:pPr algn="ctr" eaLnBrk="1" hangingPunct="1"/>
              <a:r>
                <a:rPr lang="en-US" altLang="zh-CN" sz="2003">
                  <a:solidFill>
                    <a:srgbClr val="000000"/>
                  </a:solidFill>
                  <a:ea typeface="宋体" panose="02010600030101010101" pitchFamily="2" charset="-122"/>
                </a:rPr>
                <a:t>Scanning loci</a:t>
              </a:r>
            </a:p>
          </p:txBody>
        </p:sp>
        <p:sp>
          <p:nvSpPr>
            <p:cNvPr id="55382" name="Rectangle 86"/>
            <p:cNvSpPr>
              <a:spLocks noChangeArrowheads="1"/>
            </p:cNvSpPr>
            <p:nvPr/>
          </p:nvSpPr>
          <p:spPr bwMode="auto">
            <a:xfrm>
              <a:off x="1770" y="3216"/>
              <a:ext cx="587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203" tIns="46102" rIns="92203" bIns="46102">
              <a:spAutoFit/>
            </a:bodyPr>
            <a:lstStyle/>
            <a:p>
              <a:pPr algn="ctr" eaLnBrk="1" hangingPunct="1"/>
              <a:r>
                <a:rPr lang="en-US" altLang="zh-CN" sz="2003">
                  <a:solidFill>
                    <a:srgbClr val="000000"/>
                  </a:solidFill>
                  <a:ea typeface="宋体" panose="02010600030101010101" pitchFamily="2" charset="-122"/>
                </a:rPr>
                <a:t>Slices</a:t>
              </a:r>
              <a:endParaRPr lang="en-US" altLang="zh-CN" sz="2003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5383" name="Rectangle 87"/>
            <p:cNvSpPr>
              <a:spLocks noChangeArrowheads="1"/>
            </p:cNvSpPr>
            <p:nvPr/>
          </p:nvSpPr>
          <p:spPr bwMode="auto">
            <a:xfrm>
              <a:off x="3054" y="3216"/>
              <a:ext cx="1297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203" tIns="46102" rIns="92203" bIns="46102">
              <a:spAutoFit/>
            </a:bodyPr>
            <a:lstStyle/>
            <a:p>
              <a:pPr algn="ctr" eaLnBrk="1" hangingPunct="1"/>
              <a:r>
                <a:rPr lang="en-US" altLang="zh-CN" sz="2003">
                  <a:solidFill>
                    <a:srgbClr val="000000"/>
                  </a:solidFill>
                  <a:ea typeface="宋体" panose="02010600030101010101" pitchFamily="2" charset="-122"/>
                </a:rPr>
                <a:t>Scanning locus</a:t>
              </a:r>
            </a:p>
          </p:txBody>
        </p:sp>
        <p:sp>
          <p:nvSpPr>
            <p:cNvPr id="55384" name="Rectangle 88"/>
            <p:cNvSpPr>
              <a:spLocks noChangeArrowheads="1"/>
            </p:cNvSpPr>
            <p:nvPr/>
          </p:nvSpPr>
          <p:spPr bwMode="auto">
            <a:xfrm>
              <a:off x="4554" y="3216"/>
              <a:ext cx="587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203" tIns="46102" rIns="92203" bIns="46102">
              <a:spAutoFit/>
            </a:bodyPr>
            <a:lstStyle/>
            <a:p>
              <a:pPr algn="ctr" eaLnBrk="1" hangingPunct="1"/>
              <a:r>
                <a:rPr lang="en-US" altLang="zh-CN" sz="2003">
                  <a:solidFill>
                    <a:srgbClr val="000000"/>
                  </a:solidFill>
                  <a:ea typeface="宋体" panose="02010600030101010101" pitchFamily="2" charset="-122"/>
                </a:rPr>
                <a:t>Slices</a:t>
              </a:r>
              <a:endParaRPr lang="en-US" altLang="zh-CN" sz="2003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5385" name="Rectangle 89"/>
            <p:cNvSpPr>
              <a:spLocks noChangeArrowheads="1"/>
            </p:cNvSpPr>
            <p:nvPr/>
          </p:nvSpPr>
          <p:spPr bwMode="auto">
            <a:xfrm>
              <a:off x="654" y="1248"/>
              <a:ext cx="1710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203" tIns="46102" rIns="92203" bIns="46102">
              <a:spAutoFit/>
            </a:bodyPr>
            <a:lstStyle/>
            <a:p>
              <a:pPr algn="ctr" eaLnBrk="1" hangingPunct="1"/>
              <a:r>
                <a:rPr lang="en-US" altLang="zh-CN" sz="2003">
                  <a:solidFill>
                    <a:srgbClr val="000000"/>
                  </a:solidFill>
                  <a:ea typeface="宋体" panose="02010600030101010101" pitchFamily="2" charset="-122"/>
                </a:rPr>
                <a:t>Direct reconstruction</a:t>
              </a:r>
            </a:p>
          </p:txBody>
        </p:sp>
        <p:sp>
          <p:nvSpPr>
            <p:cNvPr id="55386" name="Rectangle 90"/>
            <p:cNvSpPr>
              <a:spLocks noChangeArrowheads="1"/>
            </p:cNvSpPr>
            <p:nvPr/>
          </p:nvSpPr>
          <p:spPr bwMode="auto">
            <a:xfrm>
              <a:off x="3581" y="1056"/>
              <a:ext cx="1210" cy="4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203" tIns="46102" rIns="92203" bIns="46102">
              <a:spAutoFit/>
            </a:bodyPr>
            <a:lstStyle/>
            <a:p>
              <a:pPr algn="ctr" eaLnBrk="1" hangingPunct="1"/>
              <a:r>
                <a:rPr lang="en-US" altLang="zh-CN" sz="2003">
                  <a:solidFill>
                    <a:srgbClr val="000000"/>
                  </a:solidFill>
                  <a:ea typeface="宋体" panose="02010600030101010101" pitchFamily="2" charset="-122"/>
                </a:rPr>
                <a:t>Retrospective</a:t>
              </a:r>
            </a:p>
            <a:p>
              <a:pPr algn="ctr" eaLnBrk="1" hangingPunct="1"/>
              <a:r>
                <a:rPr lang="en-US" altLang="zh-CN" sz="2003">
                  <a:solidFill>
                    <a:srgbClr val="000000"/>
                  </a:solidFill>
                  <a:ea typeface="宋体" panose="02010600030101010101" pitchFamily="2" charset="-122"/>
                </a:rPr>
                <a:t>reconstruction</a:t>
              </a:r>
              <a:endParaRPr lang="en-US" altLang="zh-CN" sz="2003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341831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46" name="Rectangle 1066"/>
          <p:cNvSpPr>
            <a:spLocks noGrp="1" noChangeArrowheads="1"/>
          </p:cNvSpPr>
          <p:nvPr>
            <p:ph type="title"/>
          </p:nvPr>
        </p:nvSpPr>
        <p:spPr>
          <a:xfrm>
            <a:off x="2525709" y="476673"/>
            <a:ext cx="7046802" cy="592983"/>
          </a:xfrm>
          <a:noFill/>
          <a:ln/>
        </p:spPr>
        <p:txBody>
          <a:bodyPr/>
          <a:lstStyle/>
          <a:p>
            <a:r>
              <a:rPr lang="en-US" altLang="zh-CN" sz="4000" dirty="0">
                <a:ea typeface="宋体" panose="02010600030101010101" pitchFamily="2" charset="-122"/>
              </a:rPr>
              <a:t>Finer Longitudinal Sampling</a:t>
            </a:r>
          </a:p>
        </p:txBody>
      </p:sp>
      <p:grpSp>
        <p:nvGrpSpPr>
          <p:cNvPr id="72763" name="Group 1083"/>
          <p:cNvGrpSpPr>
            <a:grpSpLocks/>
          </p:cNvGrpSpPr>
          <p:nvPr/>
        </p:nvGrpSpPr>
        <p:grpSpPr bwMode="auto">
          <a:xfrm>
            <a:off x="2363366" y="2061852"/>
            <a:ext cx="7477986" cy="3815299"/>
            <a:chOff x="192" y="960"/>
            <a:chExt cx="5280" cy="2640"/>
          </a:xfrm>
        </p:grpSpPr>
        <p:sp>
          <p:nvSpPr>
            <p:cNvPr id="72706" name="Rectangle 1026"/>
            <p:cNvSpPr>
              <a:spLocks noChangeArrowheads="1"/>
            </p:cNvSpPr>
            <p:nvPr/>
          </p:nvSpPr>
          <p:spPr bwMode="auto">
            <a:xfrm>
              <a:off x="2928" y="960"/>
              <a:ext cx="2544" cy="2640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  <p:sp>
          <p:nvSpPr>
            <p:cNvPr id="72707" name="Rectangle 1027"/>
            <p:cNvSpPr>
              <a:spLocks noChangeArrowheads="1"/>
            </p:cNvSpPr>
            <p:nvPr/>
          </p:nvSpPr>
          <p:spPr bwMode="auto">
            <a:xfrm>
              <a:off x="192" y="960"/>
              <a:ext cx="2544" cy="2640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  <p:sp>
          <p:nvSpPr>
            <p:cNvPr id="72753" name="Rectangle 1073"/>
            <p:cNvSpPr>
              <a:spLocks noChangeArrowheads="1"/>
            </p:cNvSpPr>
            <p:nvPr/>
          </p:nvSpPr>
          <p:spPr bwMode="auto">
            <a:xfrm>
              <a:off x="611" y="1248"/>
              <a:ext cx="1798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203" tIns="46102" rIns="92203" bIns="46102">
              <a:spAutoFit/>
            </a:bodyPr>
            <a:lstStyle/>
            <a:p>
              <a:pPr algn="ctr" eaLnBrk="1" hangingPunct="1"/>
              <a:r>
                <a:rPr lang="en-US" altLang="zh-CN" sz="2003">
                  <a:solidFill>
                    <a:srgbClr val="000000"/>
                  </a:solidFill>
                  <a:ea typeface="宋体" panose="02010600030101010101" pitchFamily="2" charset="-122"/>
                </a:rPr>
                <a:t>Direct reconstruction</a:t>
              </a:r>
            </a:p>
          </p:txBody>
        </p:sp>
        <p:sp>
          <p:nvSpPr>
            <p:cNvPr id="72754" name="Rectangle 1074"/>
            <p:cNvSpPr>
              <a:spLocks noChangeArrowheads="1"/>
            </p:cNvSpPr>
            <p:nvPr/>
          </p:nvSpPr>
          <p:spPr bwMode="auto">
            <a:xfrm>
              <a:off x="3551" y="1056"/>
              <a:ext cx="1272" cy="4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203" tIns="46102" rIns="92203" bIns="46102">
              <a:spAutoFit/>
            </a:bodyPr>
            <a:lstStyle/>
            <a:p>
              <a:pPr algn="ctr" eaLnBrk="1" hangingPunct="1"/>
              <a:r>
                <a:rPr lang="en-US" altLang="zh-CN" sz="2003">
                  <a:solidFill>
                    <a:srgbClr val="000000"/>
                  </a:solidFill>
                  <a:ea typeface="宋体" panose="02010600030101010101" pitchFamily="2" charset="-122"/>
                </a:rPr>
                <a:t>Retrospective</a:t>
              </a:r>
            </a:p>
            <a:p>
              <a:pPr algn="ctr" eaLnBrk="1" hangingPunct="1"/>
              <a:r>
                <a:rPr lang="en-US" altLang="zh-CN" sz="2003">
                  <a:solidFill>
                    <a:srgbClr val="000000"/>
                  </a:solidFill>
                  <a:ea typeface="宋体" panose="02010600030101010101" pitchFamily="2" charset="-122"/>
                </a:rPr>
                <a:t>reconstruction</a:t>
              </a:r>
              <a:endParaRPr lang="en-US" altLang="zh-CN" sz="2003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2755" name="Rectangle 1075"/>
            <p:cNvSpPr>
              <a:spLocks noChangeArrowheads="1"/>
            </p:cNvSpPr>
            <p:nvPr/>
          </p:nvSpPr>
          <p:spPr bwMode="auto">
            <a:xfrm>
              <a:off x="528" y="1584"/>
              <a:ext cx="912" cy="1728"/>
            </a:xfrm>
            <a:prstGeom prst="rect">
              <a:avLst/>
            </a:prstGeom>
            <a:solidFill>
              <a:schemeClr val="accent2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  <p:sp>
          <p:nvSpPr>
            <p:cNvPr id="72756" name="Rectangle 1076"/>
            <p:cNvSpPr>
              <a:spLocks noChangeArrowheads="1"/>
            </p:cNvSpPr>
            <p:nvPr/>
          </p:nvSpPr>
          <p:spPr bwMode="auto">
            <a:xfrm>
              <a:off x="1440" y="1584"/>
              <a:ext cx="912" cy="1728"/>
            </a:xfrm>
            <a:prstGeom prst="rect">
              <a:avLst/>
            </a:prstGeom>
            <a:solidFill>
              <a:schemeClr val="accent2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  <p:sp>
          <p:nvSpPr>
            <p:cNvPr id="72757" name="Oval 1077"/>
            <p:cNvSpPr>
              <a:spLocks noChangeArrowheads="1"/>
            </p:cNvSpPr>
            <p:nvPr/>
          </p:nvSpPr>
          <p:spPr bwMode="auto">
            <a:xfrm>
              <a:off x="1008" y="2016"/>
              <a:ext cx="864" cy="814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chemeClr val="folHlink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  <p:sp>
          <p:nvSpPr>
            <p:cNvPr id="72758" name="Rectangle 1078"/>
            <p:cNvSpPr>
              <a:spLocks noChangeArrowheads="1"/>
            </p:cNvSpPr>
            <p:nvPr/>
          </p:nvSpPr>
          <p:spPr bwMode="auto">
            <a:xfrm>
              <a:off x="3264" y="1584"/>
              <a:ext cx="912" cy="1728"/>
            </a:xfrm>
            <a:prstGeom prst="rect">
              <a:avLst/>
            </a:prstGeom>
            <a:solidFill>
              <a:schemeClr val="accent2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  <p:sp>
          <p:nvSpPr>
            <p:cNvPr id="72759" name="Rectangle 1079"/>
            <p:cNvSpPr>
              <a:spLocks noChangeArrowheads="1"/>
            </p:cNvSpPr>
            <p:nvPr/>
          </p:nvSpPr>
          <p:spPr bwMode="auto">
            <a:xfrm>
              <a:off x="4176" y="1584"/>
              <a:ext cx="912" cy="1728"/>
            </a:xfrm>
            <a:prstGeom prst="rect">
              <a:avLst/>
            </a:prstGeom>
            <a:solidFill>
              <a:schemeClr val="accent2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  <p:sp>
          <p:nvSpPr>
            <p:cNvPr id="72761" name="Rectangle 1081"/>
            <p:cNvSpPr>
              <a:spLocks noChangeArrowheads="1"/>
            </p:cNvSpPr>
            <p:nvPr/>
          </p:nvSpPr>
          <p:spPr bwMode="auto">
            <a:xfrm>
              <a:off x="3744" y="1728"/>
              <a:ext cx="864" cy="1728"/>
            </a:xfrm>
            <a:prstGeom prst="rect">
              <a:avLst/>
            </a:prstGeom>
            <a:solidFill>
              <a:schemeClr val="accent2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  <p:sp>
          <p:nvSpPr>
            <p:cNvPr id="72760" name="Oval 1080"/>
            <p:cNvSpPr>
              <a:spLocks noChangeArrowheads="1"/>
            </p:cNvSpPr>
            <p:nvPr/>
          </p:nvSpPr>
          <p:spPr bwMode="auto">
            <a:xfrm>
              <a:off x="3744" y="2016"/>
              <a:ext cx="864" cy="814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chemeClr val="folHlink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60932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35462" y="476673"/>
            <a:ext cx="9097042" cy="592983"/>
          </a:xfrm>
          <a:noFill/>
          <a:ln/>
        </p:spPr>
        <p:txBody>
          <a:bodyPr/>
          <a:lstStyle/>
          <a:p>
            <a:r>
              <a:rPr lang="en-US" altLang="zh-CN" sz="4000" dirty="0">
                <a:ea typeface="宋体" panose="02010600030101010101" pitchFamily="2" charset="-122"/>
              </a:rPr>
              <a:t>Longitudinal Bandwidth Comparison</a:t>
            </a: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6832036" y="2355948"/>
            <a:ext cx="3203261" cy="977670"/>
          </a:xfrm>
          <a:prstGeom prst="rect">
            <a:avLst/>
          </a:prstGeom>
          <a:solidFill>
            <a:schemeClr val="tx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 sz="180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>
            <a:off x="7018031" y="2748605"/>
            <a:ext cx="828238" cy="0"/>
          </a:xfrm>
          <a:prstGeom prst="line">
            <a:avLst/>
          </a:prstGeom>
          <a:noFill/>
          <a:ln w="50800">
            <a:solidFill>
              <a:schemeClr val="fol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 sz="180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>
            <a:off x="7018031" y="2977523"/>
            <a:ext cx="828238" cy="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 sz="180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7857396" y="2595994"/>
            <a:ext cx="1967052" cy="648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eaLnBrk="1" hangingPunct="1"/>
            <a:r>
              <a:rPr lang="en-US" altLang="zh-CN" sz="1803">
                <a:solidFill>
                  <a:srgbClr val="000000"/>
                </a:solidFill>
                <a:ea typeface="宋体" panose="02010600030101010101" pitchFamily="2" charset="-122"/>
              </a:rPr>
              <a:t>Conventional CT </a:t>
            </a:r>
          </a:p>
          <a:p>
            <a:pPr eaLnBrk="1" hangingPunct="1"/>
            <a:r>
              <a:rPr lang="en-US" altLang="zh-CN" sz="1803">
                <a:solidFill>
                  <a:srgbClr val="000000"/>
                </a:solidFill>
                <a:ea typeface="宋体" panose="02010600030101010101" pitchFamily="2" charset="-122"/>
              </a:rPr>
              <a:t>Spiral CT</a:t>
            </a:r>
          </a:p>
        </p:txBody>
      </p:sp>
      <p:grpSp>
        <p:nvGrpSpPr>
          <p:cNvPr id="11274" name="Group 10"/>
          <p:cNvGrpSpPr>
            <a:grpSpLocks/>
          </p:cNvGrpSpPr>
          <p:nvPr/>
        </p:nvGrpSpPr>
        <p:grpSpPr bwMode="auto">
          <a:xfrm>
            <a:off x="2134448" y="1909241"/>
            <a:ext cx="4389184" cy="2096825"/>
            <a:chOff x="192" y="944"/>
            <a:chExt cx="2960" cy="1424"/>
          </a:xfrm>
        </p:grpSpPr>
        <p:pic>
          <p:nvPicPr>
            <p:cNvPr id="11275" name="Picture 11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944"/>
              <a:ext cx="2960" cy="14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276" name="Oval 12"/>
            <p:cNvSpPr>
              <a:spLocks noChangeArrowheads="1"/>
            </p:cNvSpPr>
            <p:nvPr/>
          </p:nvSpPr>
          <p:spPr bwMode="auto">
            <a:xfrm>
              <a:off x="1604" y="1688"/>
              <a:ext cx="96" cy="9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  <p:sp>
          <p:nvSpPr>
            <p:cNvPr id="11277" name="Oval 13"/>
            <p:cNvSpPr>
              <a:spLocks noChangeArrowheads="1"/>
            </p:cNvSpPr>
            <p:nvPr/>
          </p:nvSpPr>
          <p:spPr bwMode="auto">
            <a:xfrm>
              <a:off x="488" y="1280"/>
              <a:ext cx="96" cy="96"/>
            </a:xfrm>
            <a:prstGeom prst="ellipse">
              <a:avLst/>
            </a:prstGeom>
            <a:solidFill>
              <a:srgbClr val="FC01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>
                <a:solidFill>
                  <a:srgbClr val="FFFFFF"/>
                </a:solidFill>
                <a:ea typeface="ＭＳ Ｐゴシック" charset="0"/>
              </a:endParaRPr>
            </a:p>
          </p:txBody>
        </p:sp>
        <p:sp>
          <p:nvSpPr>
            <p:cNvPr id="11278" name="Rectangle 14"/>
            <p:cNvSpPr>
              <a:spLocks noChangeArrowheads="1"/>
            </p:cNvSpPr>
            <p:nvPr/>
          </p:nvSpPr>
          <p:spPr bwMode="auto">
            <a:xfrm>
              <a:off x="1738" y="1168"/>
              <a:ext cx="897" cy="4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203" tIns="46102" rIns="92203" bIns="46102">
              <a:spAutoFit/>
            </a:bodyPr>
            <a:lstStyle/>
            <a:p>
              <a:pPr eaLnBrk="1" hangingPunct="1"/>
              <a:r>
                <a:rPr lang="en-US" altLang="zh-CN" sz="2003">
                  <a:solidFill>
                    <a:srgbClr val="000000"/>
                  </a:solidFill>
                  <a:ea typeface="宋体" panose="02010600030101010101" pitchFamily="2" charset="-122"/>
                </a:rPr>
                <a:t>One-tenth</a:t>
              </a:r>
            </a:p>
            <a:p>
              <a:pPr eaLnBrk="1" hangingPunct="1"/>
              <a:r>
                <a:rPr lang="en-US" altLang="zh-CN" sz="2003">
                  <a:solidFill>
                    <a:srgbClr val="000000"/>
                  </a:solidFill>
                  <a:ea typeface="宋体" panose="02010600030101010101" pitchFamily="2" charset="-122"/>
                </a:rPr>
                <a:t>cutoff</a:t>
              </a:r>
            </a:p>
          </p:txBody>
        </p:sp>
      </p:grpSp>
      <p:grpSp>
        <p:nvGrpSpPr>
          <p:cNvPr id="11279" name="Group 15"/>
          <p:cNvGrpSpPr>
            <a:grpSpLocks/>
          </p:cNvGrpSpPr>
          <p:nvPr/>
        </p:nvGrpSpPr>
        <p:grpSpPr bwMode="auto">
          <a:xfrm>
            <a:off x="5681088" y="3945656"/>
            <a:ext cx="4389183" cy="2096824"/>
            <a:chOff x="2584" y="2328"/>
            <a:chExt cx="2960" cy="1424"/>
          </a:xfrm>
        </p:grpSpPr>
        <p:grpSp>
          <p:nvGrpSpPr>
            <p:cNvPr id="11280" name="Group 16"/>
            <p:cNvGrpSpPr>
              <a:grpSpLocks/>
            </p:cNvGrpSpPr>
            <p:nvPr/>
          </p:nvGrpSpPr>
          <p:grpSpPr bwMode="auto">
            <a:xfrm>
              <a:off x="2584" y="2328"/>
              <a:ext cx="2960" cy="1424"/>
              <a:chOff x="2584" y="2328"/>
              <a:chExt cx="2960" cy="1424"/>
            </a:xfrm>
          </p:grpSpPr>
          <p:pic>
            <p:nvPicPr>
              <p:cNvPr id="11281" name="Picture 17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4" y="2328"/>
                <a:ext cx="2960" cy="1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3992" y="2928"/>
                <a:ext cx="96" cy="96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 sz="1800">
                  <a:solidFill>
                    <a:srgbClr val="FFFFFF"/>
                  </a:solidFill>
                  <a:ea typeface="ＭＳ Ｐゴシック" charset="0"/>
                </a:endParaRPr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2888" y="2856"/>
                <a:ext cx="96" cy="96"/>
              </a:xfrm>
              <a:prstGeom prst="ellipse">
                <a:avLst/>
              </a:prstGeom>
              <a:solidFill>
                <a:srgbClr val="FC012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 sz="1800">
                  <a:solidFill>
                    <a:srgbClr val="FFFFFF"/>
                  </a:solidFill>
                  <a:ea typeface="ＭＳ Ｐゴシック" charset="0"/>
                </a:endParaRPr>
              </a:p>
            </p:txBody>
          </p:sp>
        </p:grpSp>
        <p:sp>
          <p:nvSpPr>
            <p:cNvPr id="11284" name="Rectangle 20"/>
            <p:cNvSpPr>
              <a:spLocks noChangeArrowheads="1"/>
            </p:cNvSpPr>
            <p:nvPr/>
          </p:nvSpPr>
          <p:spPr bwMode="auto">
            <a:xfrm>
              <a:off x="3970" y="2498"/>
              <a:ext cx="1011" cy="4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203" tIns="46102" rIns="92203" bIns="46102">
              <a:spAutoFit/>
            </a:bodyPr>
            <a:lstStyle/>
            <a:p>
              <a:pPr eaLnBrk="1" hangingPunct="1"/>
              <a:r>
                <a:rPr lang="en-US" altLang="zh-CN" sz="2003">
                  <a:solidFill>
                    <a:srgbClr val="000000"/>
                  </a:solidFill>
                  <a:ea typeface="宋体" panose="02010600030101010101" pitchFamily="2" charset="-122"/>
                </a:rPr>
                <a:t>Mean</a:t>
              </a:r>
            </a:p>
            <a:p>
              <a:pPr eaLnBrk="1" hangingPunct="1"/>
              <a:r>
                <a:rPr lang="en-US" altLang="zh-CN" sz="2003">
                  <a:solidFill>
                    <a:srgbClr val="000000"/>
                  </a:solidFill>
                  <a:ea typeface="宋体" panose="02010600030101010101" pitchFamily="2" charset="-122"/>
                </a:rPr>
                <a:t>square-root</a:t>
              </a:r>
            </a:p>
          </p:txBody>
        </p:sp>
      </p:grpSp>
      <p:sp>
        <p:nvSpPr>
          <p:cNvPr id="11286" name="Rectangle 22"/>
          <p:cNvSpPr>
            <a:spLocks noChangeArrowheads="1"/>
          </p:cNvSpPr>
          <p:nvPr/>
        </p:nvSpPr>
        <p:spPr bwMode="auto">
          <a:xfrm>
            <a:off x="2988122" y="4546565"/>
            <a:ext cx="2069800" cy="977670"/>
          </a:xfrm>
          <a:prstGeom prst="rect">
            <a:avLst/>
          </a:prstGeom>
          <a:solidFill>
            <a:schemeClr val="tx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 sz="180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1287" name="Rectangle 23"/>
          <p:cNvSpPr>
            <a:spLocks noChangeArrowheads="1"/>
          </p:cNvSpPr>
          <p:nvPr/>
        </p:nvSpPr>
        <p:spPr bwMode="auto">
          <a:xfrm>
            <a:off x="3217041" y="4907429"/>
            <a:ext cx="1528181" cy="648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eaLnBrk="1" hangingPunct="1"/>
            <a:r>
              <a:rPr lang="en-US" altLang="zh-CN" sz="1803">
                <a:solidFill>
                  <a:srgbClr val="000000"/>
                </a:solidFill>
                <a:ea typeface="宋体" panose="02010600030101010101" pitchFamily="2" charset="-122"/>
              </a:rPr>
              <a:t>Collimation =</a:t>
            </a:r>
          </a:p>
          <a:p>
            <a:pPr eaLnBrk="1" hangingPunct="1"/>
            <a:r>
              <a:rPr lang="en-US" altLang="zh-CN" sz="1803">
                <a:solidFill>
                  <a:srgbClr val="000000"/>
                </a:solidFill>
                <a:ea typeface="宋体" panose="02010600030101010101" pitchFamily="2" charset="-122"/>
              </a:rPr>
              <a:t>Table feed</a:t>
            </a:r>
          </a:p>
        </p:txBody>
      </p:sp>
      <p:sp>
        <p:nvSpPr>
          <p:cNvPr id="11288" name="Oval 24"/>
          <p:cNvSpPr>
            <a:spLocks noChangeArrowheads="1"/>
          </p:cNvSpPr>
          <p:nvPr/>
        </p:nvSpPr>
        <p:spPr bwMode="auto">
          <a:xfrm>
            <a:off x="3557237" y="4688049"/>
            <a:ext cx="143074" cy="141485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 sz="180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1289" name="Oval 25"/>
          <p:cNvSpPr>
            <a:spLocks noChangeArrowheads="1"/>
          </p:cNvSpPr>
          <p:nvPr/>
        </p:nvSpPr>
        <p:spPr bwMode="auto">
          <a:xfrm>
            <a:off x="4197889" y="4688049"/>
            <a:ext cx="143074" cy="141485"/>
          </a:xfrm>
          <a:prstGeom prst="ellipse">
            <a:avLst/>
          </a:prstGeom>
          <a:solidFill>
            <a:srgbClr val="FC01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 sz="1800">
              <a:solidFill>
                <a:srgbClr val="FFFFFF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5680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35396" y="531762"/>
            <a:ext cx="6911379" cy="592983"/>
          </a:xfrm>
          <a:noFill/>
          <a:ln/>
        </p:spPr>
        <p:txBody>
          <a:bodyPr/>
          <a:lstStyle/>
          <a:p>
            <a:r>
              <a:rPr lang="en-US" altLang="zh-CN" sz="4000" dirty="0">
                <a:ea typeface="宋体" panose="02010600030101010101" pitchFamily="2" charset="-122"/>
              </a:rPr>
              <a:t>Spiral CT: Better Resolution</a:t>
            </a: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2207574" y="2216054"/>
            <a:ext cx="7810236" cy="398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203" tIns="46102" rIns="92203" bIns="46102">
            <a:spAutoFit/>
          </a:bodyPr>
          <a:lstStyle/>
          <a:p>
            <a:pPr eaLnBrk="1" hangingPunct="1"/>
            <a:r>
              <a:rPr lang="en-US" altLang="zh-CN" sz="2804" i="1">
                <a:solidFill>
                  <a:srgbClr val="FAFD00"/>
                </a:solidFill>
                <a:ea typeface="宋体" panose="02010600030101010101" pitchFamily="2" charset="-122"/>
              </a:rPr>
              <a:t>“For a given X-ray dose,</a:t>
            </a:r>
          </a:p>
          <a:p>
            <a:pPr eaLnBrk="1" hangingPunct="1"/>
            <a:r>
              <a:rPr lang="en-US" altLang="zh-CN" sz="2804" i="1">
                <a:solidFill>
                  <a:srgbClr val="FAFD00"/>
                </a:solidFill>
                <a:ea typeface="宋体" panose="02010600030101010101" pitchFamily="2" charset="-122"/>
              </a:rPr>
              <a:t>helical CT allows substantially better</a:t>
            </a:r>
          </a:p>
          <a:p>
            <a:pPr eaLnBrk="1" hangingPunct="1"/>
            <a:r>
              <a:rPr lang="en-US" altLang="zh-CN" sz="2804" i="1">
                <a:solidFill>
                  <a:srgbClr val="FAFD00"/>
                </a:solidFill>
                <a:ea typeface="宋体" panose="02010600030101010101" pitchFamily="2" charset="-122"/>
              </a:rPr>
              <a:t>longitudinal resolution than</a:t>
            </a:r>
          </a:p>
          <a:p>
            <a:pPr eaLnBrk="1" hangingPunct="1"/>
            <a:r>
              <a:rPr lang="en-US" altLang="zh-CN" sz="2804" i="1">
                <a:solidFill>
                  <a:srgbClr val="FAFD00"/>
                </a:solidFill>
                <a:ea typeface="宋体" panose="02010600030101010101" pitchFamily="2" charset="-122"/>
              </a:rPr>
              <a:t>conventional CT due to</a:t>
            </a:r>
          </a:p>
          <a:p>
            <a:pPr eaLnBrk="1" hangingPunct="1"/>
            <a:r>
              <a:rPr lang="en-US" altLang="zh-CN" sz="2804" i="1">
                <a:solidFill>
                  <a:srgbClr val="FAFD00"/>
                </a:solidFill>
                <a:ea typeface="宋体" panose="02010600030101010101" pitchFamily="2" charset="-122"/>
              </a:rPr>
              <a:t>its inherent retrospective</a:t>
            </a:r>
          </a:p>
          <a:p>
            <a:pPr eaLnBrk="1" hangingPunct="1"/>
            <a:r>
              <a:rPr lang="en-US" altLang="zh-CN" sz="2804" i="1">
                <a:solidFill>
                  <a:srgbClr val="FAFD00"/>
                </a:solidFill>
                <a:ea typeface="宋体" panose="02010600030101010101" pitchFamily="2" charset="-122"/>
              </a:rPr>
              <a:t>reconstruction capability.”</a:t>
            </a:r>
          </a:p>
          <a:p>
            <a:pPr eaLnBrk="1" hangingPunct="1"/>
            <a:endParaRPr lang="en-US" altLang="zh-CN" sz="2804" i="1">
              <a:solidFill>
                <a:srgbClr val="FAFD00"/>
              </a:solidFill>
              <a:ea typeface="宋体" panose="02010600030101010101" pitchFamily="2" charset="-122"/>
            </a:endParaRPr>
          </a:p>
          <a:p>
            <a:pPr lvl="4" eaLnBrk="1" hangingPunct="1"/>
            <a:r>
              <a:rPr lang="en-US" altLang="zh-CN" sz="2804" i="1">
                <a:solidFill>
                  <a:srgbClr val="FAFD00"/>
                </a:solidFill>
                <a:ea typeface="宋体" panose="02010600030101010101" pitchFamily="2" charset="-122"/>
              </a:rPr>
              <a:t>Wang and Vannier</a:t>
            </a:r>
          </a:p>
          <a:p>
            <a:pPr lvl="4" eaLnBrk="1" hangingPunct="1"/>
            <a:r>
              <a:rPr lang="en-US" altLang="zh-CN" sz="2804" i="1">
                <a:solidFill>
                  <a:srgbClr val="FAFD00"/>
                </a:solidFill>
                <a:ea typeface="宋体" panose="02010600030101010101" pitchFamily="2" charset="-122"/>
              </a:rPr>
              <a:t>Medical Physics 21:429-433, 1994</a:t>
            </a:r>
            <a:endParaRPr lang="en-US" altLang="zh-CN" sz="2804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69252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Narrow to Wide Cone-beam Angle</a:t>
            </a:r>
            <a:endParaRPr lang="zh-CN" altLang="en-US" dirty="0"/>
          </a:p>
        </p:txBody>
      </p:sp>
      <p:pic>
        <p:nvPicPr>
          <p:cNvPr id="148482" name="Picture 2" descr="Image result for spiral multi-slice 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899" y="1426464"/>
            <a:ext cx="6938201" cy="534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639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Spiral Cone-beam Geometry</a:t>
            </a:r>
          </a:p>
        </p:txBody>
      </p:sp>
      <p:sp>
        <p:nvSpPr>
          <p:cNvPr id="4" name="Freeform 48"/>
          <p:cNvSpPr>
            <a:spLocks/>
          </p:cNvSpPr>
          <p:nvPr/>
        </p:nvSpPr>
        <p:spPr bwMode="auto">
          <a:xfrm>
            <a:off x="7369357" y="2685017"/>
            <a:ext cx="1643758" cy="2317794"/>
          </a:xfrm>
          <a:custGeom>
            <a:avLst/>
            <a:gdLst>
              <a:gd name="T0" fmla="*/ 697 w 1034"/>
              <a:gd name="T1" fmla="*/ 1458 h 1458"/>
              <a:gd name="T2" fmla="*/ 1009 w 1034"/>
              <a:gd name="T3" fmla="*/ 1218 h 1458"/>
              <a:gd name="T4" fmla="*/ 847 w 1034"/>
              <a:gd name="T5" fmla="*/ 948 h 1458"/>
              <a:gd name="T6" fmla="*/ 535 w 1034"/>
              <a:gd name="T7" fmla="*/ 756 h 1458"/>
              <a:gd name="T8" fmla="*/ 97 w 1034"/>
              <a:gd name="T9" fmla="*/ 750 h 1458"/>
              <a:gd name="T10" fmla="*/ 1 w 1034"/>
              <a:gd name="T11" fmla="*/ 996 h 1458"/>
              <a:gd name="T12" fmla="*/ 91 w 1034"/>
              <a:gd name="T13" fmla="*/ 1038 h 1458"/>
              <a:gd name="T14" fmla="*/ 511 w 1034"/>
              <a:gd name="T15" fmla="*/ 1038 h 1458"/>
              <a:gd name="T16" fmla="*/ 889 w 1034"/>
              <a:gd name="T17" fmla="*/ 768 h 1458"/>
              <a:gd name="T18" fmla="*/ 937 w 1034"/>
              <a:gd name="T19" fmla="*/ 516 h 1458"/>
              <a:gd name="T20" fmla="*/ 931 w 1034"/>
              <a:gd name="T21" fmla="*/ 264 h 1458"/>
              <a:gd name="T22" fmla="*/ 571 w 1034"/>
              <a:gd name="T23" fmla="*/ 186 h 1458"/>
              <a:gd name="T24" fmla="*/ 265 w 1034"/>
              <a:gd name="T25" fmla="*/ 0 h 1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1458">
                <a:moveTo>
                  <a:pt x="697" y="1458"/>
                </a:moveTo>
                <a:cubicBezTo>
                  <a:pt x="840" y="1380"/>
                  <a:pt x="984" y="1303"/>
                  <a:pt x="1009" y="1218"/>
                </a:cubicBezTo>
                <a:cubicBezTo>
                  <a:pt x="1034" y="1133"/>
                  <a:pt x="926" y="1025"/>
                  <a:pt x="847" y="948"/>
                </a:cubicBezTo>
                <a:cubicBezTo>
                  <a:pt x="768" y="871"/>
                  <a:pt x="660" y="789"/>
                  <a:pt x="535" y="756"/>
                </a:cubicBezTo>
                <a:cubicBezTo>
                  <a:pt x="410" y="723"/>
                  <a:pt x="186" y="710"/>
                  <a:pt x="97" y="750"/>
                </a:cubicBezTo>
                <a:cubicBezTo>
                  <a:pt x="8" y="790"/>
                  <a:pt x="2" y="948"/>
                  <a:pt x="1" y="996"/>
                </a:cubicBezTo>
                <a:cubicBezTo>
                  <a:pt x="0" y="1044"/>
                  <a:pt x="6" y="1031"/>
                  <a:pt x="91" y="1038"/>
                </a:cubicBezTo>
                <a:cubicBezTo>
                  <a:pt x="176" y="1045"/>
                  <a:pt x="378" y="1083"/>
                  <a:pt x="511" y="1038"/>
                </a:cubicBezTo>
                <a:cubicBezTo>
                  <a:pt x="644" y="993"/>
                  <a:pt x="818" y="855"/>
                  <a:pt x="889" y="768"/>
                </a:cubicBezTo>
                <a:cubicBezTo>
                  <a:pt x="960" y="681"/>
                  <a:pt x="930" y="600"/>
                  <a:pt x="937" y="516"/>
                </a:cubicBezTo>
                <a:cubicBezTo>
                  <a:pt x="944" y="432"/>
                  <a:pt x="992" y="319"/>
                  <a:pt x="931" y="264"/>
                </a:cubicBezTo>
                <a:cubicBezTo>
                  <a:pt x="870" y="209"/>
                  <a:pt x="682" y="230"/>
                  <a:pt x="571" y="186"/>
                </a:cubicBezTo>
                <a:cubicBezTo>
                  <a:pt x="460" y="142"/>
                  <a:pt x="329" y="39"/>
                  <a:pt x="265" y="0"/>
                </a:cubicBezTo>
              </a:path>
            </a:pathLst>
          </a:custGeom>
          <a:noFill/>
          <a:ln w="28575" cap="flat" cmpd="sng">
            <a:solidFill>
              <a:srgbClr val="FF6600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sz="1800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5" name="Arc 43"/>
          <p:cNvSpPr>
            <a:spLocks/>
          </p:cNvSpPr>
          <p:nvPr/>
        </p:nvSpPr>
        <p:spPr bwMode="auto">
          <a:xfrm>
            <a:off x="7463150" y="2553071"/>
            <a:ext cx="1570631" cy="979260"/>
          </a:xfrm>
          <a:custGeom>
            <a:avLst/>
            <a:gdLst>
              <a:gd name="G0" fmla="+- 0 0 0"/>
              <a:gd name="G1" fmla="+- 19022 0 0"/>
              <a:gd name="G2" fmla="+- 21600 0 0"/>
              <a:gd name="T0" fmla="*/ 10233 w 21600"/>
              <a:gd name="T1" fmla="*/ 0 h 26387"/>
              <a:gd name="T2" fmla="*/ 20306 w 21600"/>
              <a:gd name="T3" fmla="*/ 26387 h 26387"/>
              <a:gd name="T4" fmla="*/ 0 w 21600"/>
              <a:gd name="T5" fmla="*/ 19022 h 26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6387" fill="none" extrusionOk="0">
                <a:moveTo>
                  <a:pt x="10233" y="-1"/>
                </a:moveTo>
                <a:cubicBezTo>
                  <a:pt x="17233" y="3765"/>
                  <a:pt x="21600" y="11072"/>
                  <a:pt x="21600" y="19022"/>
                </a:cubicBezTo>
                <a:cubicBezTo>
                  <a:pt x="21600" y="21533"/>
                  <a:pt x="21161" y="24025"/>
                  <a:pt x="20305" y="26386"/>
                </a:cubicBezTo>
              </a:path>
              <a:path w="21600" h="26387" stroke="0" extrusionOk="0">
                <a:moveTo>
                  <a:pt x="10233" y="-1"/>
                </a:moveTo>
                <a:cubicBezTo>
                  <a:pt x="17233" y="3765"/>
                  <a:pt x="21600" y="11072"/>
                  <a:pt x="21600" y="19022"/>
                </a:cubicBezTo>
                <a:cubicBezTo>
                  <a:pt x="21600" y="21533"/>
                  <a:pt x="21161" y="24025"/>
                  <a:pt x="20305" y="26386"/>
                </a:cubicBezTo>
                <a:lnTo>
                  <a:pt x="0" y="19022"/>
                </a:lnTo>
                <a:close/>
              </a:path>
            </a:pathLst>
          </a:custGeom>
          <a:noFill/>
          <a:ln w="28575">
            <a:solidFill>
              <a:srgbClr val="FC0128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504482" y="2303488"/>
            <a:ext cx="1093719" cy="2441791"/>
          </a:xfrm>
          <a:prstGeom prst="can">
            <a:avLst>
              <a:gd name="adj" fmla="val 55814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 flipV="1">
            <a:off x="8054520" y="2045955"/>
            <a:ext cx="1590" cy="309993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sz="1800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7844680" y="5082297"/>
            <a:ext cx="1691449" cy="495989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sz="1800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 flipV="1">
            <a:off x="7882833" y="4446413"/>
            <a:ext cx="1233613" cy="81393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sz="1800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0" name="AutoShape 32"/>
          <p:cNvSpPr>
            <a:spLocks noChangeArrowheads="1"/>
          </p:cNvSpPr>
          <p:nvPr/>
        </p:nvSpPr>
        <p:spPr bwMode="auto">
          <a:xfrm rot="5400000" flipV="1">
            <a:off x="5336120" y="2713632"/>
            <a:ext cx="2880551" cy="1106437"/>
          </a:xfrm>
          <a:prstGeom prst="parallelogram">
            <a:avLst>
              <a:gd name="adj" fmla="val 65086"/>
            </a:avLst>
          </a:prstGeom>
          <a:solidFill>
            <a:srgbClr val="99FFCC"/>
          </a:solidFill>
          <a:ln w="50800">
            <a:solidFill>
              <a:srgbClr val="00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1" name="Rectangle 33"/>
          <p:cNvSpPr>
            <a:spLocks noChangeArrowheads="1"/>
          </p:cNvSpPr>
          <p:nvPr/>
        </p:nvSpPr>
        <p:spPr bwMode="auto">
          <a:xfrm>
            <a:off x="2226653" y="1942625"/>
            <a:ext cx="3413103" cy="3696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614" tIns="44512" rIns="90614" bIns="44512">
            <a:spAutoFit/>
          </a:bodyPr>
          <a:lstStyle/>
          <a:p>
            <a:pPr eaLnBrk="1" hangingPunct="1">
              <a:defRPr/>
            </a:pPr>
            <a:r>
              <a:rPr lang="en-US" altLang="zh-CN" sz="1803" b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charset="0"/>
              </a:rPr>
              <a:t>To solve the long object problem, the spiral/helical cone-beam scanning mode and an approximate reconstruction algorithm were first proposed by Wang </a:t>
            </a:r>
            <a:r>
              <a:rPr lang="en-US" altLang="zh-CN" sz="1803" b="1" i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charset="0"/>
              </a:rPr>
              <a:t>et al.</a:t>
            </a:r>
            <a:r>
              <a:rPr lang="en-US" altLang="zh-CN" sz="1803" b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charset="0"/>
              </a:rPr>
              <a:t> in 1991</a:t>
            </a:r>
          </a:p>
          <a:p>
            <a:pPr eaLnBrk="1" hangingPunct="1">
              <a:defRPr/>
            </a:pPr>
            <a:endParaRPr lang="en-US" altLang="zh-CN" sz="1803" b="1" dirty="0">
              <a:solidFill>
                <a:srgbClr val="FF0000"/>
              </a:solidFill>
              <a:latin typeface="Arial" panose="020B0604020202020204" pitchFamily="34" charset="0"/>
              <a:ea typeface="ＭＳ Ｐゴシック" charset="0"/>
            </a:endParaRPr>
          </a:p>
          <a:p>
            <a:pPr eaLnBrk="1" hangingPunct="1">
              <a:defRPr/>
            </a:pPr>
            <a:r>
              <a:rPr lang="en-US" altLang="zh-CN" sz="1803" b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charset="0"/>
              </a:rPr>
              <a:t>Wang </a:t>
            </a:r>
            <a:r>
              <a:rPr lang="en-US" altLang="zh-CN" sz="1803" b="1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charset="0"/>
              </a:rPr>
              <a:t>et al</a:t>
            </a:r>
            <a:r>
              <a:rPr lang="en-US" altLang="zh-CN" sz="1803" b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charset="0"/>
              </a:rPr>
              <a:t>.: Scanning cone-beam reconstruction algorithms for x-ray microtomography. Proc. SPIE v. 1556, p. 99-112, July 1991</a:t>
            </a:r>
          </a:p>
        </p:txBody>
      </p:sp>
      <p:sp>
        <p:nvSpPr>
          <p:cNvPr id="12" name="Rectangle 34"/>
          <p:cNvSpPr>
            <a:spLocks noChangeArrowheads="1"/>
          </p:cNvSpPr>
          <p:nvPr/>
        </p:nvSpPr>
        <p:spPr bwMode="auto">
          <a:xfrm>
            <a:off x="6458455" y="4581539"/>
            <a:ext cx="920441" cy="43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99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402" b="1">
                <a:solidFill>
                  <a:srgbClr val="000000"/>
                </a:solidFill>
                <a:latin typeface="Arial" panose="020B0604020202020204" pitchFamily="34" charset="0"/>
                <a:ea typeface="ＭＳ Ｐゴシック" charset="0"/>
              </a:rPr>
              <a:t>Detector</a:t>
            </a:r>
          </a:p>
          <a:p>
            <a:pPr algn="ctr" eaLnBrk="1" hangingPunct="1">
              <a:defRPr/>
            </a:pPr>
            <a:r>
              <a:rPr lang="en-US" altLang="zh-CN" sz="1402" b="1">
                <a:solidFill>
                  <a:srgbClr val="000000"/>
                </a:solidFill>
                <a:latin typeface="Arial" panose="020B0604020202020204" pitchFamily="34" charset="0"/>
                <a:ea typeface="ＭＳ Ｐゴシック" charset="0"/>
              </a:rPr>
              <a:t>Plate</a:t>
            </a:r>
          </a:p>
        </p:txBody>
      </p:sp>
      <p:sp>
        <p:nvSpPr>
          <p:cNvPr id="13" name="Rectangle 35"/>
          <p:cNvSpPr>
            <a:spLocks noChangeArrowheads="1"/>
          </p:cNvSpPr>
          <p:nvPr/>
        </p:nvSpPr>
        <p:spPr bwMode="auto">
          <a:xfrm>
            <a:off x="9115267" y="3503718"/>
            <a:ext cx="610745" cy="21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402" b="1">
                <a:solidFill>
                  <a:srgbClr val="000000"/>
                </a:solidFill>
                <a:latin typeface="Arial" panose="020B0604020202020204" pitchFamily="34" charset="0"/>
                <a:ea typeface="ＭＳ Ｐゴシック" charset="0"/>
              </a:rPr>
              <a:t>Source</a:t>
            </a:r>
          </a:p>
        </p:txBody>
      </p:sp>
      <p:sp>
        <p:nvSpPr>
          <p:cNvPr id="14" name="Rectangle 36"/>
          <p:cNvSpPr>
            <a:spLocks noChangeArrowheads="1"/>
          </p:cNvSpPr>
          <p:nvPr/>
        </p:nvSpPr>
        <p:spPr bwMode="auto">
          <a:xfrm>
            <a:off x="8413380" y="2136570"/>
            <a:ext cx="557846" cy="21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402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0"/>
              </a:rPr>
              <a:t>Object</a:t>
            </a:r>
          </a:p>
        </p:txBody>
      </p:sp>
      <p:sp>
        <p:nvSpPr>
          <p:cNvPr id="15" name="Arc 44"/>
          <p:cNvSpPr>
            <a:spLocks/>
          </p:cNvSpPr>
          <p:nvPr/>
        </p:nvSpPr>
        <p:spPr bwMode="auto">
          <a:xfrm>
            <a:off x="7463149" y="3440130"/>
            <a:ext cx="1576990" cy="993567"/>
          </a:xfrm>
          <a:custGeom>
            <a:avLst/>
            <a:gdLst>
              <a:gd name="G0" fmla="+- 0 0 0"/>
              <a:gd name="G1" fmla="+- 19022 0 0"/>
              <a:gd name="G2" fmla="+- 21600 0 0"/>
              <a:gd name="T0" fmla="*/ 10233 w 21600"/>
              <a:gd name="T1" fmla="*/ 0 h 31046"/>
              <a:gd name="T2" fmla="*/ 17944 w 21600"/>
              <a:gd name="T3" fmla="*/ 31046 h 31046"/>
              <a:gd name="T4" fmla="*/ 0 w 21600"/>
              <a:gd name="T5" fmla="*/ 19022 h 31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1046" fill="none" extrusionOk="0">
                <a:moveTo>
                  <a:pt x="10233" y="-1"/>
                </a:moveTo>
                <a:cubicBezTo>
                  <a:pt x="17233" y="3765"/>
                  <a:pt x="21600" y="11072"/>
                  <a:pt x="21600" y="19022"/>
                </a:cubicBezTo>
                <a:cubicBezTo>
                  <a:pt x="21600" y="23303"/>
                  <a:pt x="20327" y="27488"/>
                  <a:pt x="17943" y="31045"/>
                </a:cubicBezTo>
              </a:path>
              <a:path w="21600" h="31046" stroke="0" extrusionOk="0">
                <a:moveTo>
                  <a:pt x="10233" y="-1"/>
                </a:moveTo>
                <a:cubicBezTo>
                  <a:pt x="17233" y="3765"/>
                  <a:pt x="21600" y="11072"/>
                  <a:pt x="21600" y="19022"/>
                </a:cubicBezTo>
                <a:cubicBezTo>
                  <a:pt x="21600" y="23303"/>
                  <a:pt x="20327" y="27488"/>
                  <a:pt x="17943" y="31045"/>
                </a:cubicBezTo>
                <a:lnTo>
                  <a:pt x="0" y="19022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6" name="Arc 45"/>
          <p:cNvSpPr>
            <a:spLocks/>
          </p:cNvSpPr>
          <p:nvPr/>
        </p:nvSpPr>
        <p:spPr bwMode="auto">
          <a:xfrm>
            <a:off x="7118183" y="3416283"/>
            <a:ext cx="1127102" cy="4944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4109 w 32173"/>
              <a:gd name="T1" fmla="*/ 41860 h 41860"/>
              <a:gd name="T2" fmla="*/ 32173 w 32173"/>
              <a:gd name="T3" fmla="*/ 2764 h 41860"/>
              <a:gd name="T4" fmla="*/ 21600 w 32173"/>
              <a:gd name="T5" fmla="*/ 21600 h 41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2173" h="41860" fill="none" extrusionOk="0">
                <a:moveTo>
                  <a:pt x="14109" y="41859"/>
                </a:moveTo>
                <a:cubicBezTo>
                  <a:pt x="5629" y="38724"/>
                  <a:pt x="0" y="3064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5302" y="0"/>
                  <a:pt x="28943" y="951"/>
                  <a:pt x="32172" y="2764"/>
                </a:cubicBezTo>
              </a:path>
              <a:path w="32173" h="41860" stroke="0" extrusionOk="0">
                <a:moveTo>
                  <a:pt x="14109" y="41859"/>
                </a:moveTo>
                <a:cubicBezTo>
                  <a:pt x="5629" y="38724"/>
                  <a:pt x="0" y="3064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5302" y="0"/>
                  <a:pt x="28943" y="951"/>
                  <a:pt x="32172" y="2764"/>
                </a:cubicBezTo>
                <a:lnTo>
                  <a:pt x="21600" y="2160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7" name="Arc 46"/>
          <p:cNvSpPr>
            <a:spLocks/>
          </p:cNvSpPr>
          <p:nvPr/>
        </p:nvSpPr>
        <p:spPr bwMode="auto">
          <a:xfrm>
            <a:off x="7609404" y="3371772"/>
            <a:ext cx="1333765" cy="561167"/>
          </a:xfrm>
          <a:custGeom>
            <a:avLst/>
            <a:gdLst>
              <a:gd name="G0" fmla="+- 6201 0 0"/>
              <a:gd name="G1" fmla="+- 0 0 0"/>
              <a:gd name="G2" fmla="+- 21600 0 0"/>
              <a:gd name="T0" fmla="*/ 26939 w 26939"/>
              <a:gd name="T1" fmla="*/ 6041 h 21600"/>
              <a:gd name="T2" fmla="*/ 0 w 26939"/>
              <a:gd name="T3" fmla="*/ 20691 h 21600"/>
              <a:gd name="T4" fmla="*/ 6201 w 26939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939" h="21600" fill="none" extrusionOk="0">
                <a:moveTo>
                  <a:pt x="26939" y="6041"/>
                </a:moveTo>
                <a:cubicBezTo>
                  <a:pt x="24253" y="15260"/>
                  <a:pt x="15803" y="21600"/>
                  <a:pt x="6201" y="21600"/>
                </a:cubicBezTo>
                <a:cubicBezTo>
                  <a:pt x="4100" y="21600"/>
                  <a:pt x="2011" y="21293"/>
                  <a:pt x="0" y="20690"/>
                </a:cubicBezTo>
              </a:path>
              <a:path w="26939" h="21600" stroke="0" extrusionOk="0">
                <a:moveTo>
                  <a:pt x="26939" y="6041"/>
                </a:moveTo>
                <a:cubicBezTo>
                  <a:pt x="24253" y="15260"/>
                  <a:pt x="15803" y="21600"/>
                  <a:pt x="6201" y="21600"/>
                </a:cubicBezTo>
                <a:cubicBezTo>
                  <a:pt x="4100" y="21600"/>
                  <a:pt x="2011" y="21293"/>
                  <a:pt x="0" y="20690"/>
                </a:cubicBezTo>
                <a:lnTo>
                  <a:pt x="6201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8820759" y="3495768"/>
            <a:ext cx="165330" cy="16533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1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19" name="Group 47"/>
          <p:cNvGrpSpPr>
            <a:grpSpLocks/>
          </p:cNvGrpSpPr>
          <p:nvPr/>
        </p:nvGrpSpPr>
        <p:grpSpPr bwMode="auto">
          <a:xfrm>
            <a:off x="6229535" y="1869498"/>
            <a:ext cx="2704094" cy="2789937"/>
            <a:chOff x="2960" y="1233"/>
            <a:chExt cx="1701" cy="1755"/>
          </a:xfrm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2960" y="1240"/>
              <a:ext cx="1688" cy="1748"/>
            </a:xfrm>
            <a:custGeom>
              <a:avLst/>
              <a:gdLst>
                <a:gd name="T0" fmla="*/ 1688 w 1688"/>
                <a:gd name="T1" fmla="*/ 1064 h 1748"/>
                <a:gd name="T2" fmla="*/ 672 w 1688"/>
                <a:gd name="T3" fmla="*/ 0 h 1748"/>
                <a:gd name="T4" fmla="*/ 0 w 1688"/>
                <a:gd name="T5" fmla="*/ 432 h 1748"/>
                <a:gd name="T6" fmla="*/ 0 w 1688"/>
                <a:gd name="T7" fmla="*/ 1748 h 1748"/>
                <a:gd name="T8" fmla="*/ 1688 w 1688"/>
                <a:gd name="T9" fmla="*/ 1064 h 1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8" h="1748">
                  <a:moveTo>
                    <a:pt x="1688" y="1064"/>
                  </a:moveTo>
                  <a:lnTo>
                    <a:pt x="672" y="0"/>
                  </a:lnTo>
                  <a:lnTo>
                    <a:pt x="0" y="432"/>
                  </a:lnTo>
                  <a:lnTo>
                    <a:pt x="0" y="1748"/>
                  </a:lnTo>
                  <a:lnTo>
                    <a:pt x="1688" y="1064"/>
                  </a:lnTo>
                  <a:close/>
                </a:path>
              </a:pathLst>
            </a:custGeom>
            <a:solidFill>
              <a:srgbClr val="FF9999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C0128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 sz="1800" b="1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1" name="Line 39"/>
            <p:cNvSpPr>
              <a:spLocks noChangeShapeType="1"/>
            </p:cNvSpPr>
            <p:nvPr/>
          </p:nvSpPr>
          <p:spPr bwMode="auto">
            <a:xfrm flipH="1">
              <a:off x="3636" y="2304"/>
              <a:ext cx="1014" cy="252"/>
            </a:xfrm>
            <a:prstGeom prst="line">
              <a:avLst/>
            </a:prstGeom>
            <a:noFill/>
            <a:ln w="12700">
              <a:solidFill>
                <a:srgbClr val="FC0128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 sz="1800" b="1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2" name="Line 40"/>
            <p:cNvSpPr>
              <a:spLocks noChangeShapeType="1"/>
            </p:cNvSpPr>
            <p:nvPr/>
          </p:nvSpPr>
          <p:spPr bwMode="auto">
            <a:xfrm flipH="1" flipV="1">
              <a:off x="2971" y="1664"/>
              <a:ext cx="1683" cy="644"/>
            </a:xfrm>
            <a:prstGeom prst="line">
              <a:avLst/>
            </a:prstGeom>
            <a:noFill/>
            <a:ln w="12700">
              <a:solidFill>
                <a:srgbClr val="FC0128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 sz="1800" b="1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3" name="Line 41"/>
            <p:cNvSpPr>
              <a:spLocks noChangeShapeType="1"/>
            </p:cNvSpPr>
            <p:nvPr/>
          </p:nvSpPr>
          <p:spPr bwMode="auto">
            <a:xfrm flipH="1">
              <a:off x="2974" y="2300"/>
              <a:ext cx="1687" cy="685"/>
            </a:xfrm>
            <a:prstGeom prst="line">
              <a:avLst/>
            </a:prstGeom>
            <a:noFill/>
            <a:ln w="12700">
              <a:solidFill>
                <a:srgbClr val="FC0128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 sz="1800" b="1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4" name="Line 42"/>
            <p:cNvSpPr>
              <a:spLocks noChangeShapeType="1"/>
            </p:cNvSpPr>
            <p:nvPr/>
          </p:nvSpPr>
          <p:spPr bwMode="auto">
            <a:xfrm flipH="1" flipV="1">
              <a:off x="3633" y="1233"/>
              <a:ext cx="1019" cy="1071"/>
            </a:xfrm>
            <a:prstGeom prst="line">
              <a:avLst/>
            </a:prstGeom>
            <a:noFill/>
            <a:ln w="12700">
              <a:solidFill>
                <a:srgbClr val="FC0128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 sz="1800" b="1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sp>
        <p:nvSpPr>
          <p:cNvPr id="25" name="Rectangle 49"/>
          <p:cNvSpPr>
            <a:spLocks noChangeArrowheads="1"/>
          </p:cNvSpPr>
          <p:nvPr/>
        </p:nvSpPr>
        <p:spPr bwMode="auto">
          <a:xfrm>
            <a:off x="8742112" y="4934455"/>
            <a:ext cx="1248740" cy="21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402" b="1" dirty="0">
                <a:solidFill>
                  <a:srgbClr val="FF6600"/>
                </a:solidFill>
                <a:latin typeface="Arial" panose="020B0604020202020204" pitchFamily="34" charset="0"/>
                <a:ea typeface="ＭＳ Ｐゴシック" charset="0"/>
              </a:rPr>
              <a:t>General Locus</a:t>
            </a:r>
          </a:p>
        </p:txBody>
      </p:sp>
    </p:spTree>
    <p:extLst>
      <p:ext uri="{BB962C8B-B14F-4D97-AF65-F5344CB8AC3E}">
        <p14:creationId xmlns:p14="http://schemas.microsoft.com/office/powerpoint/2010/main" val="2571202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E9D8B-FD95-E2E0-CC27-A9A8311B2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Hint</a:t>
            </a:r>
          </a:p>
        </p:txBody>
      </p:sp>
      <p:pic>
        <p:nvPicPr>
          <p:cNvPr id="1026" name="Picture 2" descr="PDF) Image reconstruction from fan-beam projections on less than a short  scan">
            <a:extLst>
              <a:ext uri="{FF2B5EF4-FFF2-40B4-BE49-F238E27FC236}">
                <a16:creationId xmlns:a16="http://schemas.microsoft.com/office/drawing/2014/main" id="{04B7AE88-B61B-37FE-4888-092EF383D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215" y="1652336"/>
            <a:ext cx="4950995" cy="495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69DFC4-85F2-F663-09EB-3D2352771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28" y="1794709"/>
            <a:ext cx="4857944" cy="480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92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"/>
            <a:ext cx="9144000" cy="980728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dirty="0"/>
              <a:t>Citation Counts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351584" y="1013521"/>
            <a:ext cx="7632848" cy="267431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square" lIns="84533" tIns="41525" rIns="84533" bIns="41525">
            <a:spAutoFit/>
          </a:bodyPr>
          <a:lstStyle/>
          <a:p>
            <a:pPr eaLnBrk="1" hangingPunct="1">
              <a:spcBef>
                <a:spcPts val="468"/>
              </a:spcBef>
              <a:spcAft>
                <a:spcPts val="468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ea typeface="ＭＳ Ｐゴシック"/>
              </a:rPr>
              <a:t>To solve the long-object problem, a first level of improvement with respect to the 2D FBP algorithms was obtained by backprojecting the data in 3D, along the actual measurement rays. </a:t>
            </a:r>
            <a:r>
              <a:rPr lang="en-US" altLang="zh-CN" sz="2000" b="1" dirty="0">
                <a:solidFill>
                  <a:srgbClr val="FF0000"/>
                </a:solidFill>
                <a:ea typeface="ＭＳ Ｐゴシック"/>
              </a:rPr>
              <a:t>The prototype of this approach is the algorithm of Wang et al</a:t>
            </a:r>
            <a:r>
              <a:rPr lang="en-US" altLang="zh-CN" sz="2000" b="1" dirty="0">
                <a:solidFill>
                  <a:srgbClr val="000000"/>
                </a:solidFill>
                <a:ea typeface="ＭＳ Ｐゴシック"/>
              </a:rPr>
              <a:t>. </a:t>
            </a:r>
          </a:p>
          <a:p>
            <a:pPr eaLnBrk="1" hangingPunct="1">
              <a:spcBef>
                <a:spcPts val="468"/>
              </a:spcBef>
              <a:spcAft>
                <a:spcPts val="468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ea typeface="ＭＳ Ｐゴシック"/>
              </a:rPr>
              <a:t>Defrise, Noo, Kudo: A solution to the long-object problem in helical cone-beam tomography. Phys. Med. Biol. 45:623-643, 2000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351584" y="3783134"/>
            <a:ext cx="7721224" cy="2058761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square" lIns="84533" tIns="41525" rIns="84533" bIns="41525">
            <a:spAutoFit/>
          </a:bodyPr>
          <a:lstStyle/>
          <a:p>
            <a:pPr eaLnBrk="1" hangingPunct="1">
              <a:spcBef>
                <a:spcPts val="468"/>
              </a:spcBef>
              <a:spcAft>
                <a:spcPts val="468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ea typeface="ＭＳ Ｐゴシック"/>
              </a:rPr>
              <a:t>Many advances in CB reconstruction have been made recently </a:t>
            </a:r>
            <a:r>
              <a:rPr lang="en-US" altLang="zh-CN" sz="2000" b="1" dirty="0">
                <a:solidFill>
                  <a:srgbClr val="FF0000"/>
                </a:solidFill>
                <a:ea typeface="ＭＳ Ｐゴシック"/>
              </a:rPr>
              <a:t>thanks to the quest for an attractive reconstruction method in helical CB tomography</a:t>
            </a:r>
            <a:r>
              <a:rPr lang="en-US" altLang="zh-CN" sz="2000" b="1" dirty="0">
                <a:solidFill>
                  <a:srgbClr val="000000"/>
                </a:solidFill>
                <a:ea typeface="ＭＳ Ｐゴシック"/>
              </a:rPr>
              <a:t>.</a:t>
            </a:r>
          </a:p>
          <a:p>
            <a:pPr eaLnBrk="1" hangingPunct="1">
              <a:spcBef>
                <a:spcPts val="468"/>
              </a:spcBef>
              <a:spcAft>
                <a:spcPts val="468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ea typeface="ＭＳ Ｐゴシック"/>
              </a:rPr>
              <a:t>Pack, Noo, Clackdoyle: Cone-beam reconstruction using the backprojection of locally filtered projections. IEEE Trans. Medical Imaging 24:1-16, 2005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351584" y="6001544"/>
            <a:ext cx="7056784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772726" eaLnBrk="1" hangingPunct="1">
              <a:defRPr/>
            </a:pPr>
            <a:r>
              <a:rPr lang="en-US" altLang="zh-CN" sz="2000" b="1" dirty="0">
                <a:solidFill>
                  <a:srgbClr val="FF0000"/>
                </a:solidFill>
                <a:ea typeface="ＭＳ Ｐゴシック"/>
              </a:rPr>
              <a:t>~200M Multi-slice/Cone-beam CT Scans Annually</a:t>
            </a:r>
          </a:p>
        </p:txBody>
      </p:sp>
    </p:spTree>
    <p:extLst>
      <p:ext uri="{BB962C8B-B14F-4D97-AF65-F5344CB8AC3E}">
        <p14:creationId xmlns:p14="http://schemas.microsoft.com/office/powerpoint/2010/main" val="270135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013" y="1263042"/>
            <a:ext cx="7791188" cy="506558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Cone-beam Geometry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745" y="4768594"/>
            <a:ext cx="4877224" cy="1750799"/>
          </a:xfrm>
          <a:prstGeom prst="rect">
            <a:avLst/>
          </a:prstGeom>
        </p:spPr>
      </p:pic>
      <p:graphicFrame>
        <p:nvGraphicFramePr>
          <p:cNvPr id="6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438048"/>
              </p:ext>
            </p:extLst>
          </p:nvPr>
        </p:nvGraphicFramePr>
        <p:xfrm>
          <a:off x="9810926" y="2557980"/>
          <a:ext cx="225739" cy="305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6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926" y="2557980"/>
                        <a:ext cx="225739" cy="3052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040275"/>
              </p:ext>
            </p:extLst>
          </p:nvPr>
        </p:nvGraphicFramePr>
        <p:xfrm>
          <a:off x="9554982" y="3643611"/>
          <a:ext cx="241636" cy="305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7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4982" y="3643611"/>
                        <a:ext cx="241636" cy="3052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Left Arrow 2"/>
          <p:cNvSpPr/>
          <p:nvPr/>
        </p:nvSpPr>
        <p:spPr bwMode="auto">
          <a:xfrm rot="1800000">
            <a:off x="6037019" y="4352468"/>
            <a:ext cx="2752700" cy="579924"/>
          </a:xfrm>
          <a:prstGeom prst="leftArrow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solidFill>
                <a:srgbClr val="FAFD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" name="Rectangle 33"/>
          <p:cNvSpPr>
            <a:spLocks noChangeArrowheads="1"/>
          </p:cNvSpPr>
          <p:nvPr/>
        </p:nvSpPr>
        <p:spPr bwMode="auto">
          <a:xfrm>
            <a:off x="8971559" y="4815939"/>
            <a:ext cx="2969787" cy="193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614" tIns="44512" rIns="90614" bIns="44512">
            <a:spAutoFit/>
          </a:bodyPr>
          <a:lstStyle/>
          <a:p>
            <a:pPr defTabSz="915680"/>
            <a:r>
              <a:rPr lang="en-US" altLang="zh-CN" sz="2003" b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 detector plane mapped onto</a:t>
            </a:r>
          </a:p>
          <a:p>
            <a:pPr defTabSz="915680"/>
            <a:r>
              <a:rPr lang="en-US" altLang="zh-CN" sz="2003" b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 </a:t>
            </a:r>
            <a:r>
              <a:rPr lang="en-US" altLang="zh-CN" sz="2003" b="1" i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t-z</a:t>
            </a:r>
            <a:r>
              <a:rPr lang="en-US" altLang="zh-CN" sz="2003" b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plane</a:t>
            </a:r>
          </a:p>
          <a:p>
            <a:pPr defTabSz="915680"/>
            <a:r>
              <a:rPr lang="en-US" altLang="zh-CN" sz="2003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(which is convenient, being consistent to the fan-beam case)</a:t>
            </a:r>
            <a:endParaRPr lang="en-US" altLang="zh-CN" sz="2003" dirty="0">
              <a:solidFill>
                <a:srgbClr val="0000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1" y="3145571"/>
            <a:ext cx="5146186" cy="160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3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Cone-beam to Fan-beam Data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340768"/>
            <a:ext cx="6456402" cy="495868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 bwMode="auto">
          <a:xfrm>
            <a:off x="1703512" y="3017642"/>
            <a:ext cx="2614664" cy="3287486"/>
          </a:xfrm>
          <a:custGeom>
            <a:avLst/>
            <a:gdLst>
              <a:gd name="connsiteX0" fmla="*/ 3026229 w 3058886"/>
              <a:gd name="connsiteY0" fmla="*/ 4495800 h 4495800"/>
              <a:gd name="connsiteX1" fmla="*/ 1360714 w 3058886"/>
              <a:gd name="connsiteY1" fmla="*/ 4125686 h 4495800"/>
              <a:gd name="connsiteX2" fmla="*/ 424543 w 3058886"/>
              <a:gd name="connsiteY2" fmla="*/ 3352800 h 4495800"/>
              <a:gd name="connsiteX3" fmla="*/ 1175657 w 3058886"/>
              <a:gd name="connsiteY3" fmla="*/ 2253343 h 4495800"/>
              <a:gd name="connsiteX4" fmla="*/ 2950029 w 3058886"/>
              <a:gd name="connsiteY4" fmla="*/ 1502229 h 4495800"/>
              <a:gd name="connsiteX5" fmla="*/ 3058886 w 3058886"/>
              <a:gd name="connsiteY5" fmla="*/ 751114 h 4495800"/>
              <a:gd name="connsiteX6" fmla="*/ 587829 w 3058886"/>
              <a:gd name="connsiteY6" fmla="*/ 185057 h 4495800"/>
              <a:gd name="connsiteX7" fmla="*/ 0 w 3058886"/>
              <a:gd name="connsiteY7" fmla="*/ 0 h 4495800"/>
              <a:gd name="connsiteX0" fmla="*/ 3026229 w 3058886"/>
              <a:gd name="connsiteY0" fmla="*/ 4495800 h 4495800"/>
              <a:gd name="connsiteX1" fmla="*/ 1360714 w 3058886"/>
              <a:gd name="connsiteY1" fmla="*/ 4125686 h 4495800"/>
              <a:gd name="connsiteX2" fmla="*/ 424543 w 3058886"/>
              <a:gd name="connsiteY2" fmla="*/ 3352800 h 4495800"/>
              <a:gd name="connsiteX3" fmla="*/ 1175657 w 3058886"/>
              <a:gd name="connsiteY3" fmla="*/ 2253343 h 4495800"/>
              <a:gd name="connsiteX4" fmla="*/ 2950029 w 3058886"/>
              <a:gd name="connsiteY4" fmla="*/ 1502229 h 4495800"/>
              <a:gd name="connsiteX5" fmla="*/ 3058886 w 3058886"/>
              <a:gd name="connsiteY5" fmla="*/ 751114 h 4495800"/>
              <a:gd name="connsiteX6" fmla="*/ 587829 w 3058886"/>
              <a:gd name="connsiteY6" fmla="*/ 185057 h 4495800"/>
              <a:gd name="connsiteX7" fmla="*/ 0 w 3058886"/>
              <a:gd name="connsiteY7" fmla="*/ 0 h 4495800"/>
              <a:gd name="connsiteX0" fmla="*/ 3026229 w 3058886"/>
              <a:gd name="connsiteY0" fmla="*/ 4495800 h 4495800"/>
              <a:gd name="connsiteX1" fmla="*/ 1360714 w 3058886"/>
              <a:gd name="connsiteY1" fmla="*/ 4125686 h 4495800"/>
              <a:gd name="connsiteX2" fmla="*/ 424543 w 3058886"/>
              <a:gd name="connsiteY2" fmla="*/ 3352800 h 4495800"/>
              <a:gd name="connsiteX3" fmla="*/ 1175657 w 3058886"/>
              <a:gd name="connsiteY3" fmla="*/ 2253343 h 4495800"/>
              <a:gd name="connsiteX4" fmla="*/ 2950029 w 3058886"/>
              <a:gd name="connsiteY4" fmla="*/ 1502229 h 4495800"/>
              <a:gd name="connsiteX5" fmla="*/ 3058886 w 3058886"/>
              <a:gd name="connsiteY5" fmla="*/ 751114 h 4495800"/>
              <a:gd name="connsiteX6" fmla="*/ 587829 w 3058886"/>
              <a:gd name="connsiteY6" fmla="*/ 185057 h 4495800"/>
              <a:gd name="connsiteX7" fmla="*/ 0 w 3058886"/>
              <a:gd name="connsiteY7" fmla="*/ 0 h 4495800"/>
              <a:gd name="connsiteX0" fmla="*/ 3026229 w 3058886"/>
              <a:gd name="connsiteY0" fmla="*/ 4495800 h 4495800"/>
              <a:gd name="connsiteX1" fmla="*/ 1360714 w 3058886"/>
              <a:gd name="connsiteY1" fmla="*/ 4125686 h 4495800"/>
              <a:gd name="connsiteX2" fmla="*/ 424543 w 3058886"/>
              <a:gd name="connsiteY2" fmla="*/ 3352800 h 4495800"/>
              <a:gd name="connsiteX3" fmla="*/ 1175657 w 3058886"/>
              <a:gd name="connsiteY3" fmla="*/ 2253343 h 4495800"/>
              <a:gd name="connsiteX4" fmla="*/ 2950029 w 3058886"/>
              <a:gd name="connsiteY4" fmla="*/ 1502229 h 4495800"/>
              <a:gd name="connsiteX5" fmla="*/ 3058886 w 3058886"/>
              <a:gd name="connsiteY5" fmla="*/ 751114 h 4495800"/>
              <a:gd name="connsiteX6" fmla="*/ 587829 w 3058886"/>
              <a:gd name="connsiteY6" fmla="*/ 185057 h 4495800"/>
              <a:gd name="connsiteX7" fmla="*/ 0 w 3058886"/>
              <a:gd name="connsiteY7" fmla="*/ 0 h 4495800"/>
              <a:gd name="connsiteX0" fmla="*/ 3026229 w 3058886"/>
              <a:gd name="connsiteY0" fmla="*/ 4495800 h 4495800"/>
              <a:gd name="connsiteX1" fmla="*/ 1360714 w 3058886"/>
              <a:gd name="connsiteY1" fmla="*/ 4125686 h 4495800"/>
              <a:gd name="connsiteX2" fmla="*/ 424543 w 3058886"/>
              <a:gd name="connsiteY2" fmla="*/ 3352800 h 4495800"/>
              <a:gd name="connsiteX3" fmla="*/ 1175657 w 3058886"/>
              <a:gd name="connsiteY3" fmla="*/ 2253343 h 4495800"/>
              <a:gd name="connsiteX4" fmla="*/ 2950029 w 3058886"/>
              <a:gd name="connsiteY4" fmla="*/ 1502229 h 4495800"/>
              <a:gd name="connsiteX5" fmla="*/ 3058886 w 3058886"/>
              <a:gd name="connsiteY5" fmla="*/ 751114 h 4495800"/>
              <a:gd name="connsiteX6" fmla="*/ 587829 w 3058886"/>
              <a:gd name="connsiteY6" fmla="*/ 185057 h 4495800"/>
              <a:gd name="connsiteX7" fmla="*/ 0 w 3058886"/>
              <a:gd name="connsiteY7" fmla="*/ 0 h 4495800"/>
              <a:gd name="connsiteX0" fmla="*/ 3026229 w 3059374"/>
              <a:gd name="connsiteY0" fmla="*/ 4495800 h 4495800"/>
              <a:gd name="connsiteX1" fmla="*/ 1360714 w 3059374"/>
              <a:gd name="connsiteY1" fmla="*/ 4125686 h 4495800"/>
              <a:gd name="connsiteX2" fmla="*/ 424543 w 3059374"/>
              <a:gd name="connsiteY2" fmla="*/ 3352800 h 4495800"/>
              <a:gd name="connsiteX3" fmla="*/ 1175657 w 3059374"/>
              <a:gd name="connsiteY3" fmla="*/ 2253343 h 4495800"/>
              <a:gd name="connsiteX4" fmla="*/ 2950029 w 3059374"/>
              <a:gd name="connsiteY4" fmla="*/ 1502229 h 4495800"/>
              <a:gd name="connsiteX5" fmla="*/ 3058886 w 3059374"/>
              <a:gd name="connsiteY5" fmla="*/ 751114 h 4495800"/>
              <a:gd name="connsiteX6" fmla="*/ 587829 w 3059374"/>
              <a:gd name="connsiteY6" fmla="*/ 185057 h 4495800"/>
              <a:gd name="connsiteX7" fmla="*/ 0 w 3059374"/>
              <a:gd name="connsiteY7" fmla="*/ 0 h 4495800"/>
              <a:gd name="connsiteX0" fmla="*/ 3026229 w 3026229"/>
              <a:gd name="connsiteY0" fmla="*/ 4495800 h 4495800"/>
              <a:gd name="connsiteX1" fmla="*/ 1360714 w 3026229"/>
              <a:gd name="connsiteY1" fmla="*/ 4125686 h 4495800"/>
              <a:gd name="connsiteX2" fmla="*/ 424543 w 3026229"/>
              <a:gd name="connsiteY2" fmla="*/ 3352800 h 4495800"/>
              <a:gd name="connsiteX3" fmla="*/ 1175657 w 3026229"/>
              <a:gd name="connsiteY3" fmla="*/ 2253343 h 4495800"/>
              <a:gd name="connsiteX4" fmla="*/ 2950029 w 3026229"/>
              <a:gd name="connsiteY4" fmla="*/ 1502229 h 4495800"/>
              <a:gd name="connsiteX5" fmla="*/ 1915886 w 3026229"/>
              <a:gd name="connsiteY5" fmla="*/ 979714 h 4495800"/>
              <a:gd name="connsiteX6" fmla="*/ 587829 w 3026229"/>
              <a:gd name="connsiteY6" fmla="*/ 185057 h 4495800"/>
              <a:gd name="connsiteX7" fmla="*/ 0 w 3026229"/>
              <a:gd name="connsiteY7" fmla="*/ 0 h 4495800"/>
              <a:gd name="connsiteX0" fmla="*/ 3026229 w 3026229"/>
              <a:gd name="connsiteY0" fmla="*/ 4495800 h 4495800"/>
              <a:gd name="connsiteX1" fmla="*/ 1360714 w 3026229"/>
              <a:gd name="connsiteY1" fmla="*/ 4125686 h 4495800"/>
              <a:gd name="connsiteX2" fmla="*/ 424543 w 3026229"/>
              <a:gd name="connsiteY2" fmla="*/ 3352800 h 4495800"/>
              <a:gd name="connsiteX3" fmla="*/ 838200 w 3026229"/>
              <a:gd name="connsiteY3" fmla="*/ 2068286 h 4495800"/>
              <a:gd name="connsiteX4" fmla="*/ 2950029 w 3026229"/>
              <a:gd name="connsiteY4" fmla="*/ 1502229 h 4495800"/>
              <a:gd name="connsiteX5" fmla="*/ 1915886 w 3026229"/>
              <a:gd name="connsiteY5" fmla="*/ 979714 h 4495800"/>
              <a:gd name="connsiteX6" fmla="*/ 587829 w 3026229"/>
              <a:gd name="connsiteY6" fmla="*/ 185057 h 4495800"/>
              <a:gd name="connsiteX7" fmla="*/ 0 w 3026229"/>
              <a:gd name="connsiteY7" fmla="*/ 0 h 4495800"/>
              <a:gd name="connsiteX0" fmla="*/ 3026229 w 3026229"/>
              <a:gd name="connsiteY0" fmla="*/ 4495800 h 4495800"/>
              <a:gd name="connsiteX1" fmla="*/ 1360714 w 3026229"/>
              <a:gd name="connsiteY1" fmla="*/ 4125686 h 4495800"/>
              <a:gd name="connsiteX2" fmla="*/ 424543 w 3026229"/>
              <a:gd name="connsiteY2" fmla="*/ 3352800 h 4495800"/>
              <a:gd name="connsiteX3" fmla="*/ 1023257 w 3026229"/>
              <a:gd name="connsiteY3" fmla="*/ 2253343 h 4495800"/>
              <a:gd name="connsiteX4" fmla="*/ 2950029 w 3026229"/>
              <a:gd name="connsiteY4" fmla="*/ 1502229 h 4495800"/>
              <a:gd name="connsiteX5" fmla="*/ 1915886 w 3026229"/>
              <a:gd name="connsiteY5" fmla="*/ 979714 h 4495800"/>
              <a:gd name="connsiteX6" fmla="*/ 587829 w 3026229"/>
              <a:gd name="connsiteY6" fmla="*/ 185057 h 4495800"/>
              <a:gd name="connsiteX7" fmla="*/ 0 w 3026229"/>
              <a:gd name="connsiteY7" fmla="*/ 0 h 4495800"/>
              <a:gd name="connsiteX0" fmla="*/ 3026229 w 3026229"/>
              <a:gd name="connsiteY0" fmla="*/ 4495800 h 4495800"/>
              <a:gd name="connsiteX1" fmla="*/ 1360714 w 3026229"/>
              <a:gd name="connsiteY1" fmla="*/ 4125686 h 4495800"/>
              <a:gd name="connsiteX2" fmla="*/ 424543 w 3026229"/>
              <a:gd name="connsiteY2" fmla="*/ 3352800 h 4495800"/>
              <a:gd name="connsiteX3" fmla="*/ 1023257 w 3026229"/>
              <a:gd name="connsiteY3" fmla="*/ 2253343 h 4495800"/>
              <a:gd name="connsiteX4" fmla="*/ 2950029 w 3026229"/>
              <a:gd name="connsiteY4" fmla="*/ 1502229 h 4495800"/>
              <a:gd name="connsiteX5" fmla="*/ 1915886 w 3026229"/>
              <a:gd name="connsiteY5" fmla="*/ 979714 h 4495800"/>
              <a:gd name="connsiteX6" fmla="*/ 587829 w 3026229"/>
              <a:gd name="connsiteY6" fmla="*/ 185057 h 4495800"/>
              <a:gd name="connsiteX7" fmla="*/ 0 w 3026229"/>
              <a:gd name="connsiteY7" fmla="*/ 0 h 4495800"/>
              <a:gd name="connsiteX0" fmla="*/ 3026229 w 3026229"/>
              <a:gd name="connsiteY0" fmla="*/ 4495800 h 4495800"/>
              <a:gd name="connsiteX1" fmla="*/ 1360714 w 3026229"/>
              <a:gd name="connsiteY1" fmla="*/ 4125686 h 4495800"/>
              <a:gd name="connsiteX2" fmla="*/ 424543 w 3026229"/>
              <a:gd name="connsiteY2" fmla="*/ 3352800 h 4495800"/>
              <a:gd name="connsiteX3" fmla="*/ 1023257 w 3026229"/>
              <a:gd name="connsiteY3" fmla="*/ 2253343 h 4495800"/>
              <a:gd name="connsiteX4" fmla="*/ 2950029 w 3026229"/>
              <a:gd name="connsiteY4" fmla="*/ 1502229 h 4495800"/>
              <a:gd name="connsiteX5" fmla="*/ 1915886 w 3026229"/>
              <a:gd name="connsiteY5" fmla="*/ 979714 h 4495800"/>
              <a:gd name="connsiteX6" fmla="*/ 587829 w 3026229"/>
              <a:gd name="connsiteY6" fmla="*/ 185057 h 4495800"/>
              <a:gd name="connsiteX7" fmla="*/ 0 w 3026229"/>
              <a:gd name="connsiteY7" fmla="*/ 0 h 4495800"/>
              <a:gd name="connsiteX0" fmla="*/ 3254829 w 3254829"/>
              <a:gd name="connsiteY0" fmla="*/ 4310743 h 4310743"/>
              <a:gd name="connsiteX1" fmla="*/ 1589314 w 3254829"/>
              <a:gd name="connsiteY1" fmla="*/ 3940629 h 4310743"/>
              <a:gd name="connsiteX2" fmla="*/ 653143 w 3254829"/>
              <a:gd name="connsiteY2" fmla="*/ 3167743 h 4310743"/>
              <a:gd name="connsiteX3" fmla="*/ 1251857 w 3254829"/>
              <a:gd name="connsiteY3" fmla="*/ 2068286 h 4310743"/>
              <a:gd name="connsiteX4" fmla="*/ 3178629 w 3254829"/>
              <a:gd name="connsiteY4" fmla="*/ 1317172 h 4310743"/>
              <a:gd name="connsiteX5" fmla="*/ 2144486 w 3254829"/>
              <a:gd name="connsiteY5" fmla="*/ 794657 h 4310743"/>
              <a:gd name="connsiteX6" fmla="*/ 816429 w 3254829"/>
              <a:gd name="connsiteY6" fmla="*/ 0 h 4310743"/>
              <a:gd name="connsiteX7" fmla="*/ 0 w 3254829"/>
              <a:gd name="connsiteY7" fmla="*/ 413657 h 4310743"/>
              <a:gd name="connsiteX0" fmla="*/ 3254829 w 3254829"/>
              <a:gd name="connsiteY0" fmla="*/ 4325574 h 4325574"/>
              <a:gd name="connsiteX1" fmla="*/ 1589314 w 3254829"/>
              <a:gd name="connsiteY1" fmla="*/ 3955460 h 4325574"/>
              <a:gd name="connsiteX2" fmla="*/ 653143 w 3254829"/>
              <a:gd name="connsiteY2" fmla="*/ 3182574 h 4325574"/>
              <a:gd name="connsiteX3" fmla="*/ 1251857 w 3254829"/>
              <a:gd name="connsiteY3" fmla="*/ 2083117 h 4325574"/>
              <a:gd name="connsiteX4" fmla="*/ 3178629 w 3254829"/>
              <a:gd name="connsiteY4" fmla="*/ 1332003 h 4325574"/>
              <a:gd name="connsiteX5" fmla="*/ 2144486 w 3254829"/>
              <a:gd name="connsiteY5" fmla="*/ 809488 h 4325574"/>
              <a:gd name="connsiteX6" fmla="*/ 816429 w 3254829"/>
              <a:gd name="connsiteY6" fmla="*/ 14831 h 4325574"/>
              <a:gd name="connsiteX7" fmla="*/ 0 w 3254829"/>
              <a:gd name="connsiteY7" fmla="*/ 428488 h 4325574"/>
              <a:gd name="connsiteX0" fmla="*/ 3254829 w 3254829"/>
              <a:gd name="connsiteY0" fmla="*/ 4322283 h 4322283"/>
              <a:gd name="connsiteX1" fmla="*/ 1589314 w 3254829"/>
              <a:gd name="connsiteY1" fmla="*/ 3952169 h 4322283"/>
              <a:gd name="connsiteX2" fmla="*/ 653143 w 3254829"/>
              <a:gd name="connsiteY2" fmla="*/ 3179283 h 4322283"/>
              <a:gd name="connsiteX3" fmla="*/ 1251857 w 3254829"/>
              <a:gd name="connsiteY3" fmla="*/ 2079826 h 4322283"/>
              <a:gd name="connsiteX4" fmla="*/ 3178629 w 3254829"/>
              <a:gd name="connsiteY4" fmla="*/ 1328712 h 4322283"/>
              <a:gd name="connsiteX5" fmla="*/ 2144486 w 3254829"/>
              <a:gd name="connsiteY5" fmla="*/ 806197 h 4322283"/>
              <a:gd name="connsiteX6" fmla="*/ 816429 w 3254829"/>
              <a:gd name="connsiteY6" fmla="*/ 11540 h 4322283"/>
              <a:gd name="connsiteX7" fmla="*/ 0 w 3254829"/>
              <a:gd name="connsiteY7" fmla="*/ 425197 h 4322283"/>
              <a:gd name="connsiteX0" fmla="*/ 3254829 w 3254829"/>
              <a:gd name="connsiteY0" fmla="*/ 4327886 h 4327886"/>
              <a:gd name="connsiteX1" fmla="*/ 1589314 w 3254829"/>
              <a:gd name="connsiteY1" fmla="*/ 3957772 h 4327886"/>
              <a:gd name="connsiteX2" fmla="*/ 653143 w 3254829"/>
              <a:gd name="connsiteY2" fmla="*/ 3184886 h 4327886"/>
              <a:gd name="connsiteX3" fmla="*/ 1251857 w 3254829"/>
              <a:gd name="connsiteY3" fmla="*/ 2085429 h 4327886"/>
              <a:gd name="connsiteX4" fmla="*/ 3178629 w 3254829"/>
              <a:gd name="connsiteY4" fmla="*/ 1334315 h 4327886"/>
              <a:gd name="connsiteX5" fmla="*/ 2144486 w 3254829"/>
              <a:gd name="connsiteY5" fmla="*/ 811800 h 4327886"/>
              <a:gd name="connsiteX6" fmla="*/ 1121230 w 3254829"/>
              <a:gd name="connsiteY6" fmla="*/ 1040400 h 4327886"/>
              <a:gd name="connsiteX7" fmla="*/ 816429 w 3254829"/>
              <a:gd name="connsiteY7" fmla="*/ 17143 h 4327886"/>
              <a:gd name="connsiteX8" fmla="*/ 0 w 3254829"/>
              <a:gd name="connsiteY8" fmla="*/ 430800 h 4327886"/>
              <a:gd name="connsiteX0" fmla="*/ 3254829 w 3254829"/>
              <a:gd name="connsiteY0" fmla="*/ 4327886 h 4327886"/>
              <a:gd name="connsiteX1" fmla="*/ 1589314 w 3254829"/>
              <a:gd name="connsiteY1" fmla="*/ 3957772 h 4327886"/>
              <a:gd name="connsiteX2" fmla="*/ 653143 w 3254829"/>
              <a:gd name="connsiteY2" fmla="*/ 3184886 h 4327886"/>
              <a:gd name="connsiteX3" fmla="*/ 1251857 w 3254829"/>
              <a:gd name="connsiteY3" fmla="*/ 2085429 h 4327886"/>
              <a:gd name="connsiteX4" fmla="*/ 3178629 w 3254829"/>
              <a:gd name="connsiteY4" fmla="*/ 1334315 h 4327886"/>
              <a:gd name="connsiteX5" fmla="*/ 2144486 w 3254829"/>
              <a:gd name="connsiteY5" fmla="*/ 811800 h 4327886"/>
              <a:gd name="connsiteX6" fmla="*/ 1121230 w 3254829"/>
              <a:gd name="connsiteY6" fmla="*/ 1040400 h 4327886"/>
              <a:gd name="connsiteX7" fmla="*/ 816429 w 3254829"/>
              <a:gd name="connsiteY7" fmla="*/ 17143 h 4327886"/>
              <a:gd name="connsiteX8" fmla="*/ 0 w 3254829"/>
              <a:gd name="connsiteY8" fmla="*/ 430800 h 4327886"/>
              <a:gd name="connsiteX0" fmla="*/ 3254829 w 3254829"/>
              <a:gd name="connsiteY0" fmla="*/ 4327886 h 4327886"/>
              <a:gd name="connsiteX1" fmla="*/ 1589314 w 3254829"/>
              <a:gd name="connsiteY1" fmla="*/ 3957772 h 4327886"/>
              <a:gd name="connsiteX2" fmla="*/ 653143 w 3254829"/>
              <a:gd name="connsiteY2" fmla="*/ 3184886 h 4327886"/>
              <a:gd name="connsiteX3" fmla="*/ 1251857 w 3254829"/>
              <a:gd name="connsiteY3" fmla="*/ 2085429 h 4327886"/>
              <a:gd name="connsiteX4" fmla="*/ 3178629 w 3254829"/>
              <a:gd name="connsiteY4" fmla="*/ 1334315 h 4327886"/>
              <a:gd name="connsiteX5" fmla="*/ 2144486 w 3254829"/>
              <a:gd name="connsiteY5" fmla="*/ 811800 h 4327886"/>
              <a:gd name="connsiteX6" fmla="*/ 1121230 w 3254829"/>
              <a:gd name="connsiteY6" fmla="*/ 1040400 h 4327886"/>
              <a:gd name="connsiteX7" fmla="*/ 816429 w 3254829"/>
              <a:gd name="connsiteY7" fmla="*/ 17143 h 4327886"/>
              <a:gd name="connsiteX8" fmla="*/ 0 w 3254829"/>
              <a:gd name="connsiteY8" fmla="*/ 430800 h 4327886"/>
              <a:gd name="connsiteX0" fmla="*/ 3254829 w 3254829"/>
              <a:gd name="connsiteY0" fmla="*/ 4327886 h 4327886"/>
              <a:gd name="connsiteX1" fmla="*/ 1589314 w 3254829"/>
              <a:gd name="connsiteY1" fmla="*/ 3957772 h 4327886"/>
              <a:gd name="connsiteX2" fmla="*/ 653143 w 3254829"/>
              <a:gd name="connsiteY2" fmla="*/ 3184886 h 4327886"/>
              <a:gd name="connsiteX3" fmla="*/ 1251857 w 3254829"/>
              <a:gd name="connsiteY3" fmla="*/ 2085429 h 4327886"/>
              <a:gd name="connsiteX4" fmla="*/ 3178629 w 3254829"/>
              <a:gd name="connsiteY4" fmla="*/ 1334315 h 4327886"/>
              <a:gd name="connsiteX5" fmla="*/ 2144486 w 3254829"/>
              <a:gd name="connsiteY5" fmla="*/ 811800 h 4327886"/>
              <a:gd name="connsiteX6" fmla="*/ 1121230 w 3254829"/>
              <a:gd name="connsiteY6" fmla="*/ 1040400 h 4327886"/>
              <a:gd name="connsiteX7" fmla="*/ 816429 w 3254829"/>
              <a:gd name="connsiteY7" fmla="*/ 17143 h 4327886"/>
              <a:gd name="connsiteX8" fmla="*/ 0 w 3254829"/>
              <a:gd name="connsiteY8" fmla="*/ 430800 h 4327886"/>
              <a:gd name="connsiteX0" fmla="*/ 3254829 w 3254829"/>
              <a:gd name="connsiteY0" fmla="*/ 3897086 h 3897086"/>
              <a:gd name="connsiteX1" fmla="*/ 1589314 w 3254829"/>
              <a:gd name="connsiteY1" fmla="*/ 3526972 h 3897086"/>
              <a:gd name="connsiteX2" fmla="*/ 653143 w 3254829"/>
              <a:gd name="connsiteY2" fmla="*/ 2754086 h 3897086"/>
              <a:gd name="connsiteX3" fmla="*/ 1251857 w 3254829"/>
              <a:gd name="connsiteY3" fmla="*/ 1654629 h 3897086"/>
              <a:gd name="connsiteX4" fmla="*/ 3178629 w 3254829"/>
              <a:gd name="connsiteY4" fmla="*/ 903515 h 3897086"/>
              <a:gd name="connsiteX5" fmla="*/ 2144486 w 3254829"/>
              <a:gd name="connsiteY5" fmla="*/ 381000 h 3897086"/>
              <a:gd name="connsiteX6" fmla="*/ 1121230 w 3254829"/>
              <a:gd name="connsiteY6" fmla="*/ 609600 h 3897086"/>
              <a:gd name="connsiteX7" fmla="*/ 0 w 3254829"/>
              <a:gd name="connsiteY7" fmla="*/ 0 h 3897086"/>
              <a:gd name="connsiteX0" fmla="*/ 3254829 w 3254829"/>
              <a:gd name="connsiteY0" fmla="*/ 3897086 h 3897086"/>
              <a:gd name="connsiteX1" fmla="*/ 1589314 w 3254829"/>
              <a:gd name="connsiteY1" fmla="*/ 3526972 h 3897086"/>
              <a:gd name="connsiteX2" fmla="*/ 653143 w 3254829"/>
              <a:gd name="connsiteY2" fmla="*/ 2754086 h 3897086"/>
              <a:gd name="connsiteX3" fmla="*/ 1251857 w 3254829"/>
              <a:gd name="connsiteY3" fmla="*/ 1654629 h 3897086"/>
              <a:gd name="connsiteX4" fmla="*/ 3178629 w 3254829"/>
              <a:gd name="connsiteY4" fmla="*/ 903515 h 3897086"/>
              <a:gd name="connsiteX5" fmla="*/ 1121230 w 3254829"/>
              <a:gd name="connsiteY5" fmla="*/ 609600 h 3897086"/>
              <a:gd name="connsiteX6" fmla="*/ 0 w 3254829"/>
              <a:gd name="connsiteY6" fmla="*/ 0 h 3897086"/>
              <a:gd name="connsiteX0" fmla="*/ 3254829 w 3254829"/>
              <a:gd name="connsiteY0" fmla="*/ 3897086 h 3897086"/>
              <a:gd name="connsiteX1" fmla="*/ 1589314 w 3254829"/>
              <a:gd name="connsiteY1" fmla="*/ 3526972 h 3897086"/>
              <a:gd name="connsiteX2" fmla="*/ 653143 w 3254829"/>
              <a:gd name="connsiteY2" fmla="*/ 2754086 h 3897086"/>
              <a:gd name="connsiteX3" fmla="*/ 1251857 w 3254829"/>
              <a:gd name="connsiteY3" fmla="*/ 1654629 h 3897086"/>
              <a:gd name="connsiteX4" fmla="*/ 1121230 w 3254829"/>
              <a:gd name="connsiteY4" fmla="*/ 609600 h 3897086"/>
              <a:gd name="connsiteX5" fmla="*/ 0 w 3254829"/>
              <a:gd name="connsiteY5" fmla="*/ 0 h 3897086"/>
              <a:gd name="connsiteX0" fmla="*/ 2614664 w 2614664"/>
              <a:gd name="connsiteY0" fmla="*/ 3287486 h 3287486"/>
              <a:gd name="connsiteX1" fmla="*/ 949149 w 2614664"/>
              <a:gd name="connsiteY1" fmla="*/ 2917372 h 3287486"/>
              <a:gd name="connsiteX2" fmla="*/ 12978 w 2614664"/>
              <a:gd name="connsiteY2" fmla="*/ 2144486 h 3287486"/>
              <a:gd name="connsiteX3" fmla="*/ 611692 w 2614664"/>
              <a:gd name="connsiteY3" fmla="*/ 1045029 h 3287486"/>
              <a:gd name="connsiteX4" fmla="*/ 481065 w 2614664"/>
              <a:gd name="connsiteY4" fmla="*/ 0 h 328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4664" h="3287486">
                <a:moveTo>
                  <a:pt x="2614664" y="3287486"/>
                </a:moveTo>
                <a:cubicBezTo>
                  <a:pt x="2059492" y="3164115"/>
                  <a:pt x="1382763" y="3107872"/>
                  <a:pt x="949149" y="2917372"/>
                </a:cubicBezTo>
                <a:cubicBezTo>
                  <a:pt x="515535" y="2726872"/>
                  <a:pt x="123649" y="2587172"/>
                  <a:pt x="12978" y="2144486"/>
                </a:cubicBezTo>
                <a:cubicBezTo>
                  <a:pt x="-97693" y="1701800"/>
                  <a:pt x="533678" y="1402443"/>
                  <a:pt x="611692" y="1045029"/>
                </a:cubicBezTo>
                <a:cubicBezTo>
                  <a:pt x="689707" y="687615"/>
                  <a:pt x="689708" y="275771"/>
                  <a:pt x="481065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6528049" y="2564904"/>
            <a:ext cx="254059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800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107" y="2060848"/>
            <a:ext cx="3733494" cy="3456384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  <p:sp>
        <p:nvSpPr>
          <p:cNvPr id="3" name="Right Arrow 2"/>
          <p:cNvSpPr/>
          <p:nvPr/>
        </p:nvSpPr>
        <p:spPr bwMode="auto">
          <a:xfrm rot="16200000">
            <a:off x="2722812" y="3305674"/>
            <a:ext cx="1152128" cy="576064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19386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39" y="1587895"/>
            <a:ext cx="7791188" cy="5065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Cone-beam Scanning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33249" y="5295094"/>
                <a:ext cx="7249068" cy="11941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568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8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2804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4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p>
                                  <m:r>
                                    <a:rPr lang="en-US" sz="2804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4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ϛ</m:t>
                                  </m:r>
                                </m:e>
                                <m:sup>
                                  <m:r>
                                    <a:rPr lang="en-US" sz="2804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804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4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804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2804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4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p>
                                  <m:r>
                                    <a:rPr lang="en-US" sz="2804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4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2804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4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p>
                                  <m:r>
                                    <a:rPr lang="en-US" sz="2804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4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ϛ</m:t>
                                  </m:r>
                                </m:e>
                                <m:sup>
                                  <m:r>
                                    <a:rPr lang="en-US" sz="2804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804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4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4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4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804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4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2804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4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4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4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4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p>
                                  <m:r>
                                    <a:rPr lang="en-US" sz="2804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3204" dirty="0">
                  <a:solidFill>
                    <a:srgbClr val="00B05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249" y="5295094"/>
                <a:ext cx="7249068" cy="1194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/>
          <p:cNvSpPr/>
          <p:nvPr/>
        </p:nvSpPr>
        <p:spPr bwMode="auto">
          <a:xfrm>
            <a:off x="7837101" y="2685569"/>
            <a:ext cx="305224" cy="686754"/>
          </a:xfrm>
          <a:prstGeom prst="arc">
            <a:avLst>
              <a:gd name="adj1" fmla="val 16200000"/>
              <a:gd name="adj2" fmla="val 3743456"/>
            </a:avLst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defTabSz="915680"/>
            <a:endParaRPr lang="en-US" sz="2403">
              <a:solidFill>
                <a:srgbClr val="000000"/>
              </a:solidFill>
            </a:endParaRPr>
          </a:p>
        </p:txBody>
      </p:sp>
      <p:sp>
        <p:nvSpPr>
          <p:cNvPr id="7" name="Arc 6"/>
          <p:cNvSpPr/>
          <p:nvPr/>
        </p:nvSpPr>
        <p:spPr bwMode="auto">
          <a:xfrm rot="1800000">
            <a:off x="7975536" y="3317094"/>
            <a:ext cx="309788" cy="421199"/>
          </a:xfrm>
          <a:prstGeom prst="arc">
            <a:avLst>
              <a:gd name="adj1" fmla="val 16200000"/>
              <a:gd name="adj2" fmla="val 3743456"/>
            </a:avLst>
          </a:prstGeom>
          <a:noFill/>
          <a:ln w="254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defTabSz="915680"/>
            <a:endParaRPr lang="en-US" sz="2403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90988" y="3265689"/>
            <a:ext cx="305224" cy="400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5680"/>
            <a:r>
              <a:rPr lang="el-GR" sz="2003" dirty="0">
                <a:solidFill>
                  <a:srgbClr val="00B05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β</a:t>
            </a:r>
            <a:endParaRPr lang="en-US" sz="2003" dirty="0">
              <a:solidFill>
                <a:srgbClr val="00B05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83214" y="2775296"/>
            <a:ext cx="305224" cy="400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5680"/>
            <a:r>
              <a:rPr lang="el-GR" sz="2003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α</a:t>
            </a:r>
            <a:endParaRPr lang="en-US" sz="2003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10" name="Picture 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115" y="3787526"/>
            <a:ext cx="2640932" cy="156652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481266" y="2476352"/>
            <a:ext cx="3450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5680"/>
            <a:r>
              <a:rPr lang="en-US" b="1" kern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General Scanning Trajectory</a:t>
            </a:r>
            <a:endParaRPr lang="en-US" sz="2000" b="1" kern="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438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A0621-3277-CCB7-D15A-0AF3A71EC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Cone-Beam to Fan-Beam Data</a:t>
            </a:r>
            <a:endParaRPr lang="en-US" dirty="0"/>
          </a:p>
        </p:txBody>
      </p:sp>
      <p:sp>
        <p:nvSpPr>
          <p:cNvPr id="4" name="Freeform 9" descr="20%">
            <a:extLst>
              <a:ext uri="{FF2B5EF4-FFF2-40B4-BE49-F238E27FC236}">
                <a16:creationId xmlns:a16="http://schemas.microsoft.com/office/drawing/2014/main" id="{9321CCC9-F460-34C4-4683-DC6AB3A294F4}"/>
              </a:ext>
            </a:extLst>
          </p:cNvPr>
          <p:cNvSpPr>
            <a:spLocks/>
          </p:cNvSpPr>
          <p:nvPr/>
        </p:nvSpPr>
        <p:spPr bwMode="auto">
          <a:xfrm>
            <a:off x="3186835" y="2850346"/>
            <a:ext cx="3872529" cy="1775704"/>
          </a:xfrm>
          <a:custGeom>
            <a:avLst/>
            <a:gdLst>
              <a:gd name="T0" fmla="*/ 0 w 2436"/>
              <a:gd name="T1" fmla="*/ 633 h 1117"/>
              <a:gd name="T2" fmla="*/ 2435 w 2436"/>
              <a:gd name="T3" fmla="*/ 0 h 1117"/>
              <a:gd name="T4" fmla="*/ 2435 w 2436"/>
              <a:gd name="T5" fmla="*/ 1116 h 1117"/>
              <a:gd name="T6" fmla="*/ 0 w 2436"/>
              <a:gd name="T7" fmla="*/ 633 h 1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36" h="1117">
                <a:moveTo>
                  <a:pt x="0" y="633"/>
                </a:moveTo>
                <a:lnTo>
                  <a:pt x="2435" y="0"/>
                </a:lnTo>
                <a:lnTo>
                  <a:pt x="2435" y="1116"/>
                </a:lnTo>
                <a:lnTo>
                  <a:pt x="0" y="633"/>
                </a:lnTo>
              </a:path>
            </a:pathLst>
          </a:custGeom>
          <a:pattFill prst="pct20">
            <a:fgClr>
              <a:srgbClr val="99CCFF"/>
            </a:fgClr>
            <a:bgClr>
              <a:srgbClr val="FFFFFF"/>
            </a:bgClr>
          </a:pattFill>
          <a:ln w="50800" cap="rnd" cmpd="sng">
            <a:solidFill>
              <a:srgbClr val="99CC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FFFFF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5" name="Line 33">
            <a:extLst>
              <a:ext uri="{FF2B5EF4-FFF2-40B4-BE49-F238E27FC236}">
                <a16:creationId xmlns:a16="http://schemas.microsoft.com/office/drawing/2014/main" id="{4B4A7118-A821-5FA7-BAD8-BEEDE51671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1809" y="3855042"/>
            <a:ext cx="4959889" cy="400606"/>
          </a:xfrm>
          <a:prstGeom prst="line">
            <a:avLst/>
          </a:prstGeom>
          <a:noFill/>
          <a:ln w="50800">
            <a:solidFill>
              <a:srgbClr val="99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FFFFF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6" name="Arc 7">
            <a:extLst>
              <a:ext uri="{FF2B5EF4-FFF2-40B4-BE49-F238E27FC236}">
                <a16:creationId xmlns:a16="http://schemas.microsoft.com/office/drawing/2014/main" id="{AE769361-D48B-E9F8-7D69-2A2802E5969A}"/>
              </a:ext>
            </a:extLst>
          </p:cNvPr>
          <p:cNvSpPr>
            <a:spLocks/>
          </p:cNvSpPr>
          <p:nvPr/>
        </p:nvSpPr>
        <p:spPr bwMode="auto">
          <a:xfrm>
            <a:off x="7183361" y="2678658"/>
            <a:ext cx="225739" cy="1729602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273 w 21273"/>
              <a:gd name="T1" fmla="*/ 3746 h 21600"/>
              <a:gd name="T2" fmla="*/ 0 w 21273"/>
              <a:gd name="T3" fmla="*/ 21600 h 21600"/>
              <a:gd name="T4" fmla="*/ 0 w 21273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273" h="21600" fill="none" extrusionOk="0">
                <a:moveTo>
                  <a:pt x="21272" y="3745"/>
                </a:moveTo>
                <a:cubicBezTo>
                  <a:pt x="19454" y="14071"/>
                  <a:pt x="10484" y="21599"/>
                  <a:pt x="0" y="21599"/>
                </a:cubicBezTo>
              </a:path>
              <a:path w="21273" h="21600" stroke="0" extrusionOk="0">
                <a:moveTo>
                  <a:pt x="21272" y="3745"/>
                </a:moveTo>
                <a:cubicBezTo>
                  <a:pt x="19454" y="14071"/>
                  <a:pt x="10484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50800" cap="rnd">
            <a:solidFill>
              <a:srgbClr val="0099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FFFFF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4402833C-60DB-603A-3B39-2B98A3464A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64580" y="4408261"/>
            <a:ext cx="4349441" cy="559577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FFFFF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BB45925F-BE27-990F-2D83-4A2C49B9B1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74117" y="2691376"/>
            <a:ext cx="4715074" cy="2282821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FFFFF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DA2A60CE-753B-909A-CC40-25E3984A4073}"/>
              </a:ext>
            </a:extLst>
          </p:cNvPr>
          <p:cNvSpPr>
            <a:spLocks/>
          </p:cNvSpPr>
          <p:nvPr/>
        </p:nvSpPr>
        <p:spPr bwMode="auto">
          <a:xfrm>
            <a:off x="4525369" y="2303487"/>
            <a:ext cx="2430664" cy="2030058"/>
          </a:xfrm>
          <a:custGeom>
            <a:avLst/>
            <a:gdLst>
              <a:gd name="T0" fmla="*/ 764 w 1529"/>
              <a:gd name="T1" fmla="*/ 0 h 1277"/>
              <a:gd name="T2" fmla="*/ 1528 w 1529"/>
              <a:gd name="T3" fmla="*/ 1085 h 1277"/>
              <a:gd name="T4" fmla="*/ 648 w 1529"/>
              <a:gd name="T5" fmla="*/ 1276 h 1277"/>
              <a:gd name="T6" fmla="*/ 0 w 1529"/>
              <a:gd name="T7" fmla="*/ 750 h 1277"/>
              <a:gd name="T8" fmla="*/ 764 w 1529"/>
              <a:gd name="T9" fmla="*/ 0 h 1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9" h="1277">
                <a:moveTo>
                  <a:pt x="764" y="0"/>
                </a:moveTo>
                <a:lnTo>
                  <a:pt x="1528" y="1085"/>
                </a:lnTo>
                <a:lnTo>
                  <a:pt x="648" y="1276"/>
                </a:lnTo>
                <a:lnTo>
                  <a:pt x="0" y="750"/>
                </a:lnTo>
                <a:lnTo>
                  <a:pt x="764" y="0"/>
                </a:lnTo>
              </a:path>
            </a:pathLst>
          </a:custGeom>
          <a:solidFill>
            <a:srgbClr val="FF0000"/>
          </a:solidFill>
          <a:ln w="50800" cap="rnd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FFFFF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C96B6D81-0695-3186-0CA8-6D335BA9D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8843" y="3095162"/>
            <a:ext cx="374020" cy="589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en-US" sz="3605" b="1">
                <a:solidFill>
                  <a:srgbClr val="FFFFFF"/>
                </a:solidFill>
                <a:latin typeface="Symbol" panose="05050102010706020507" pitchFamily="18" charset="2"/>
                <a:ea typeface="+mn-ea"/>
              </a:rPr>
              <a:t></a:t>
            </a:r>
          </a:p>
        </p:txBody>
      </p:sp>
      <p:sp>
        <p:nvSpPr>
          <p:cNvPr id="11" name="Line 17">
            <a:extLst>
              <a:ext uri="{FF2B5EF4-FFF2-40B4-BE49-F238E27FC236}">
                <a16:creationId xmlns:a16="http://schemas.microsoft.com/office/drawing/2014/main" id="{394E49B0-BB27-019E-9B8B-023B135832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13709" y="3823247"/>
            <a:ext cx="4705535" cy="114459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FFFFF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2" name="Arc 20">
            <a:extLst>
              <a:ext uri="{FF2B5EF4-FFF2-40B4-BE49-F238E27FC236}">
                <a16:creationId xmlns:a16="http://schemas.microsoft.com/office/drawing/2014/main" id="{2349990D-0875-99AA-B76E-704A71FC5F19}"/>
              </a:ext>
            </a:extLst>
          </p:cNvPr>
          <p:cNvSpPr>
            <a:spLocks/>
          </p:cNvSpPr>
          <p:nvPr/>
        </p:nvSpPr>
        <p:spPr bwMode="auto">
          <a:xfrm>
            <a:off x="3013558" y="4611744"/>
            <a:ext cx="604089" cy="68039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0" y="11929"/>
                  <a:pt x="0" y="0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50800" cap="rnd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FFFFF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3" name="Oval 22">
            <a:extLst>
              <a:ext uri="{FF2B5EF4-FFF2-40B4-BE49-F238E27FC236}">
                <a16:creationId xmlns:a16="http://schemas.microsoft.com/office/drawing/2014/main" id="{FDA90FFF-C3F0-843D-F394-5B66CFF9E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814" y="4866096"/>
            <a:ext cx="247994" cy="247994"/>
          </a:xfrm>
          <a:prstGeom prst="ellipse">
            <a:avLst/>
          </a:prstGeom>
          <a:solidFill>
            <a:srgbClr val="FF0000"/>
          </a:solidFill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FFFFF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4" name="Oval 23">
            <a:extLst>
              <a:ext uri="{FF2B5EF4-FFF2-40B4-BE49-F238E27FC236}">
                <a16:creationId xmlns:a16="http://schemas.microsoft.com/office/drawing/2014/main" id="{0F306492-8F85-941D-2C62-92607D8E4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1967" y="3740583"/>
            <a:ext cx="247994" cy="247994"/>
          </a:xfrm>
          <a:prstGeom prst="ellipse">
            <a:avLst/>
          </a:prstGeom>
          <a:solidFill>
            <a:srgbClr val="99CCFF"/>
          </a:solidFill>
          <a:ln w="50800">
            <a:solidFill>
              <a:srgbClr val="99CC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FFFFF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62BF6FAA-CD94-3AE2-FA02-323089658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481" y="4830809"/>
            <a:ext cx="1154429" cy="644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614" tIns="44512" rIns="90614" bIns="4451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en-US" sz="2003" b="1" dirty="0">
                <a:solidFill>
                  <a:srgbClr val="FFFFFF"/>
                </a:solidFill>
                <a:latin typeface="Arial" panose="020B0604020202020204" pitchFamily="34" charset="0"/>
                <a:ea typeface="+mn-ea"/>
              </a:rPr>
              <a:t>X-ray source</a:t>
            </a:r>
          </a:p>
        </p:txBody>
      </p:sp>
      <p:graphicFrame>
        <p:nvGraphicFramePr>
          <p:cNvPr id="16" name="Object 26">
            <a:extLst>
              <a:ext uri="{FF2B5EF4-FFF2-40B4-BE49-F238E27FC236}">
                <a16:creationId xmlns:a16="http://schemas.microsoft.com/office/drawing/2014/main" id="{E07790F3-386E-E7E5-33B0-A205AE6D61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953788"/>
              </p:ext>
            </p:extLst>
          </p:nvPr>
        </p:nvGraphicFramePr>
        <p:xfrm>
          <a:off x="8250055" y="4045808"/>
          <a:ext cx="1818626" cy="497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4360" imgH="190440" progId="Equation.3">
                  <p:embed/>
                </p:oleObj>
              </mc:Choice>
              <mc:Fallback>
                <p:oleObj name="Equation" r:id="rId2" imgW="774360" imgH="190440" progId="Equation.3">
                  <p:embed/>
                  <p:pic>
                    <p:nvPicPr>
                      <p:cNvPr id="102426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0055" y="4045808"/>
                        <a:ext cx="1818626" cy="49757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0800">
                        <a:solidFill>
                          <a:srgbClr val="99CCFF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9">
            <a:extLst>
              <a:ext uri="{FF2B5EF4-FFF2-40B4-BE49-F238E27FC236}">
                <a16:creationId xmlns:a16="http://schemas.microsoft.com/office/drawing/2014/main" id="{85FED352-361D-F1DE-B00E-EBCE5A311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742" y="2921885"/>
            <a:ext cx="2038840" cy="645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en-US" sz="2003" b="1">
                <a:solidFill>
                  <a:srgbClr val="FFFFFF"/>
                </a:solidFill>
                <a:latin typeface="Arial" panose="020B0604020202020204" pitchFamily="34" charset="0"/>
                <a:ea typeface="+mn-ea"/>
              </a:rPr>
              <a:t>Virtual in-plane</a:t>
            </a:r>
          </a:p>
          <a:p>
            <a:pPr defTabSz="915680">
              <a:lnSpc>
                <a:spcPct val="90000"/>
              </a:lnSpc>
            </a:pPr>
            <a:r>
              <a:rPr lang="en-US" altLang="en-US" sz="2003" b="1">
                <a:solidFill>
                  <a:srgbClr val="FFFFFF"/>
                </a:solidFill>
                <a:latin typeface="Arial" panose="020B0604020202020204" pitchFamily="34" charset="0"/>
                <a:ea typeface="+mn-ea"/>
              </a:rPr>
              <a:t>X-ray source</a:t>
            </a:r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058F1F4F-5992-0FE8-74C6-723804F0D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93" y="3475103"/>
            <a:ext cx="1685495" cy="36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en-US" sz="2003" b="1">
                <a:solidFill>
                  <a:srgbClr val="FFFFFF"/>
                </a:solidFill>
                <a:latin typeface="Arial" panose="020B0604020202020204" pitchFamily="34" charset="0"/>
                <a:ea typeface="+mn-ea"/>
              </a:rPr>
              <a:t>Object point</a:t>
            </a:r>
          </a:p>
        </p:txBody>
      </p:sp>
      <p:sp>
        <p:nvSpPr>
          <p:cNvPr id="19" name="Rectangle 31">
            <a:extLst>
              <a:ext uri="{FF2B5EF4-FFF2-40B4-BE49-F238E27FC236}">
                <a16:creationId xmlns:a16="http://schemas.microsoft.com/office/drawing/2014/main" id="{B8293AF2-D0C6-837F-9B82-082A445EC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7288" y="2273284"/>
            <a:ext cx="1322905" cy="36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en-US" sz="2003" b="1">
                <a:solidFill>
                  <a:srgbClr val="FFFFFF"/>
                </a:solidFill>
                <a:latin typeface="Arial" panose="020B0604020202020204" pitchFamily="34" charset="0"/>
                <a:ea typeface="+mn-ea"/>
              </a:rPr>
              <a:t>Tilted fan</a:t>
            </a:r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C91D6A9A-E0E5-1591-91DD-1C26273A8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5860" y="3341567"/>
            <a:ext cx="1696924" cy="36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en-US" sz="2003" b="1">
                <a:solidFill>
                  <a:srgbClr val="FFFFFF"/>
                </a:solidFill>
                <a:latin typeface="Arial" panose="020B0604020202020204" pitchFamily="34" charset="0"/>
                <a:ea typeface="+mn-ea"/>
              </a:rPr>
              <a:t>Tilting angle</a:t>
            </a:r>
          </a:p>
        </p:txBody>
      </p:sp>
      <p:sp>
        <p:nvSpPr>
          <p:cNvPr id="21" name="Oval 21">
            <a:extLst>
              <a:ext uri="{FF2B5EF4-FFF2-40B4-BE49-F238E27FC236}">
                <a16:creationId xmlns:a16="http://schemas.microsoft.com/office/drawing/2014/main" id="{1FB7D123-DFA4-E7BD-ADB1-1BCC72A10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46" y="3874118"/>
            <a:ext cx="247994" cy="247994"/>
          </a:xfrm>
          <a:prstGeom prst="ellipse">
            <a:avLst/>
          </a:prstGeom>
          <a:solidFill>
            <a:srgbClr val="009900"/>
          </a:solidFill>
          <a:ln w="50800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FFFFFF"/>
              </a:solidFill>
              <a:latin typeface="Times New Roman" panose="02020603050405020304" pitchFamily="18" charset="0"/>
              <a:ea typeface="+mn-ea"/>
            </a:endParaRPr>
          </a:p>
        </p:txBody>
      </p:sp>
      <p:graphicFrame>
        <p:nvGraphicFramePr>
          <p:cNvPr id="22" name="Object 34">
            <a:extLst>
              <a:ext uri="{FF2B5EF4-FFF2-40B4-BE49-F238E27FC236}">
                <a16:creationId xmlns:a16="http://schemas.microsoft.com/office/drawing/2014/main" id="{121E890A-DC55-2E1B-4C0A-2481F89ECE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800717"/>
              </p:ext>
            </p:extLst>
          </p:nvPr>
        </p:nvGraphicFramePr>
        <p:xfrm>
          <a:off x="7967087" y="2398870"/>
          <a:ext cx="1314688" cy="497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58720" imgH="190440" progId="Equation.3">
                  <p:embed/>
                </p:oleObj>
              </mc:Choice>
              <mc:Fallback>
                <p:oleObj name="Equation" r:id="rId4" imgW="558720" imgH="190440" progId="Equation.3">
                  <p:embed/>
                  <p:pic>
                    <p:nvPicPr>
                      <p:cNvPr id="102434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7087" y="2398870"/>
                        <a:ext cx="1314688" cy="49757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0800">
                        <a:solidFill>
                          <a:srgbClr val="009900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Line 13">
            <a:extLst>
              <a:ext uri="{FF2B5EF4-FFF2-40B4-BE49-F238E27FC236}">
                <a16:creationId xmlns:a16="http://schemas.microsoft.com/office/drawing/2014/main" id="{F01C43D8-6455-72E9-F212-B5D38AA36A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13708" y="1896521"/>
            <a:ext cx="2995010" cy="3071316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FFFFFF"/>
              </a:solidFill>
              <a:latin typeface="Times New Roman" panose="02020603050405020304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4984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988" y="1289528"/>
            <a:ext cx="6768752" cy="47033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 View of Cosine Correction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129908" y="5940141"/>
            <a:ext cx="82089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400" b="1" dirty="0">
                <a:latin typeface="Arial" panose="020B0604020202020204" pitchFamily="34" charset="0"/>
                <a:ea typeface="SimSun" panose="02010600030101010101" pitchFamily="2" charset="-122"/>
              </a:rPr>
              <a:t>Wang G, Zhao SY, Cheng PC: Exact and approximate cone-beam X-ray </a:t>
            </a:r>
            <a:r>
              <a:rPr lang="en-US" sz="1400" b="1" dirty="0" err="1">
                <a:latin typeface="Arial" panose="020B0604020202020204" pitchFamily="34" charset="0"/>
                <a:ea typeface="SimSun" panose="02010600030101010101" pitchFamily="2" charset="-122"/>
              </a:rPr>
              <a:t>microtomography</a:t>
            </a:r>
            <a:r>
              <a:rPr lang="en-US" sz="1400" b="1" dirty="0">
                <a:latin typeface="Arial" panose="020B0604020202020204" pitchFamily="34" charset="0"/>
                <a:ea typeface="SimSun" panose="02010600030101010101" pitchFamily="2" charset="-122"/>
              </a:rPr>
              <a:t> (Chap. 1). Focus on multidimensional microscopy (I) (Editors: Cheng PC, Huang PP, Wu JL, Wang G, Kim HG), World Scientific, Singapore, 233-261, 1999 </a:t>
            </a:r>
            <a:endParaRPr lang="en-US" sz="1600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0353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6" dirty="0"/>
              <a:t>Obliqueness Correction</a:t>
            </a: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671" y="1881983"/>
            <a:ext cx="4742098" cy="194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582378" y="2074337"/>
            <a:ext cx="880698" cy="599320"/>
          </a:xfrm>
          <a:prstGeom prst="rect">
            <a:avLst/>
          </a:prstGeom>
          <a:noFill/>
          <a:ln w="508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915680">
              <a:lnSpc>
                <a:spcPct val="90000"/>
              </a:lnSpc>
            </a:pPr>
            <a:endParaRPr lang="en-US" altLang="en-US" sz="3204">
              <a:ea typeface="ＭＳ Ｐゴシック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545" y="3789633"/>
            <a:ext cx="4877224" cy="1750799"/>
          </a:xfrm>
          <a:prstGeom prst="rect">
            <a:avLst/>
          </a:prstGeom>
        </p:spPr>
      </p:pic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7022829" y="4256621"/>
            <a:ext cx="1462531" cy="642327"/>
          </a:xfrm>
          <a:prstGeom prst="rect">
            <a:avLst/>
          </a:prstGeom>
          <a:noFill/>
          <a:ln w="508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915680">
              <a:lnSpc>
                <a:spcPct val="90000"/>
              </a:lnSpc>
            </a:pPr>
            <a:endParaRPr lang="en-US" altLang="en-US" sz="3204">
              <a:ea typeface="ＭＳ Ｐゴシック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47333" y="2069757"/>
            <a:ext cx="2289179" cy="1571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5680"/>
            <a:r>
              <a:rPr lang="en-US" sz="2403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Obliqueness Correction in Fan-beam Formula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247333" y="3879110"/>
            <a:ext cx="2289179" cy="1571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5680"/>
            <a:r>
              <a:rPr lang="en-US" sz="2403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Obliqueness Correction in Cone-beam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73678" y="5559791"/>
                <a:ext cx="7249068" cy="11941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568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4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4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4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804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4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2804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4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4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4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4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p>
                                  <m:r>
                                    <a:rPr lang="en-US" sz="2804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4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4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4" i="1">
                                      <a:latin typeface="Cambria Math" panose="02040503050406030204" pitchFamily="18" charset="0"/>
                                    </a:rPr>
                                    <m:t>ϛ</m:t>
                                  </m:r>
                                </m:e>
                                <m:sup>
                                  <m:r>
                                    <a:rPr lang="en-US" sz="2804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804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4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804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2804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4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p>
                                  <m:r>
                                    <a:rPr lang="en-US" sz="2804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4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2804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4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p>
                                  <m:r>
                                    <a:rPr lang="en-US" sz="2804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4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4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ϛ</m:t>
                                  </m:r>
                                </m:e>
                                <m:sup>
                                  <m:r>
                                    <a:rPr lang="en-US" sz="2804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804" i="1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4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4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4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804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4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2804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4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4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4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4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p>
                                  <m:r>
                                    <a:rPr lang="en-US" sz="2804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3204" dirty="0">
                  <a:solidFill>
                    <a:srgbClr val="FAFD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678" y="5559791"/>
                <a:ext cx="7249068" cy="1194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33"/>
          <p:cNvSpPr>
            <a:spLocks noChangeArrowheads="1"/>
          </p:cNvSpPr>
          <p:nvPr/>
        </p:nvSpPr>
        <p:spPr bwMode="auto">
          <a:xfrm>
            <a:off x="667753" y="1505412"/>
            <a:ext cx="11357809" cy="4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614" tIns="44512" rIns="90614" bIns="44512">
            <a:spAutoFit/>
          </a:bodyPr>
          <a:lstStyle/>
          <a:p>
            <a:pPr defTabSz="915680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An X-ray Hits the 2D Detector Plate Obliquely, Determined by Two Angles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6486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87688" y="1546915"/>
            <a:ext cx="64087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srgbClr val="000000"/>
                </a:solidFill>
                <a:ea typeface="ＭＳ Ｐゴシック" charset="0"/>
              </a:rPr>
              <a:t>Motivation</a:t>
            </a:r>
            <a:endParaRPr lang="en-US" sz="2800" dirty="0">
              <a:solidFill>
                <a:srgbClr val="000000"/>
              </a:solidFill>
              <a:ea typeface="ＭＳ Ｐゴシック" charset="0"/>
            </a:endParaRPr>
          </a:p>
          <a:p>
            <a:pPr eaLnBrk="1" hangingPunct="1"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	Fan- to Cone-beam Geometry</a:t>
            </a:r>
          </a:p>
          <a:p>
            <a:pPr eaLnBrk="1" hangingPunct="1"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	Long &amp; Flat Object Problems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srgbClr val="000000"/>
                </a:solidFill>
                <a:ea typeface="ＭＳ Ｐゴシック" charset="0"/>
              </a:rPr>
              <a:t>Heuristics for Spiral CT</a:t>
            </a:r>
            <a:endParaRPr lang="en-US" sz="2800" dirty="0">
              <a:solidFill>
                <a:srgbClr val="000000"/>
              </a:solidFill>
              <a:ea typeface="ＭＳ Ｐゴシック" charset="0"/>
            </a:endParaRPr>
          </a:p>
          <a:p>
            <a:pPr lvl="1" eaLnBrk="1" hangingPunct="1"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	Fan-beam Spiral CT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	Cone-beam Spiral CT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solidFill>
                  <a:srgbClr val="FF0000"/>
                </a:solidFill>
                <a:ea typeface="ＭＳ Ｐゴシック" charset="0"/>
              </a:rPr>
              <a:t>Clinical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4182185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 descr="Image result for angiography ct renderi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1383632"/>
            <a:ext cx="8092351" cy="547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Helical/Spiral CT Angiography</a:t>
            </a:r>
            <a:endParaRPr lang="zh-CN" altLang="en-US" dirty="0"/>
          </a:p>
        </p:txBody>
      </p:sp>
      <p:pic>
        <p:nvPicPr>
          <p:cNvPr id="160772" name="Picture 4" descr="Image result for angiography ct renderi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4043329"/>
            <a:ext cx="5928593" cy="283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556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Lung CT Images &amp; Rendering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717" y="1426464"/>
            <a:ext cx="7243481" cy="54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62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96FEC-29C8-45EF-12FD-72C84AE8CB0B}"/>
              </a:ext>
            </a:extLst>
          </p:cNvPr>
          <p:cNvSpPr txBox="1"/>
          <p:nvPr/>
        </p:nvSpPr>
        <p:spPr>
          <a:xfrm>
            <a:off x="2695073" y="2034192"/>
            <a:ext cx="88762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0000"/>
                </a:solidFill>
              </a:rPr>
              <a:t>Motivation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	Fan- to Cone-beam Geometry</a:t>
            </a:r>
          </a:p>
          <a:p>
            <a:r>
              <a:rPr lang="en-US" sz="3600" dirty="0">
                <a:solidFill>
                  <a:srgbClr val="FF0000"/>
                </a:solidFill>
              </a:rPr>
              <a:t>	Long &amp; Flat Object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/>
              <a:t>Heuristics for Spiral CT</a:t>
            </a:r>
            <a:endParaRPr lang="en-US" sz="3600" dirty="0"/>
          </a:p>
          <a:p>
            <a:pPr lvl="1"/>
            <a:r>
              <a:rPr lang="en-US" sz="3600" dirty="0"/>
              <a:t>	Fan-beam Spiral CT</a:t>
            </a:r>
          </a:p>
          <a:p>
            <a:pPr lvl="1"/>
            <a:r>
              <a:rPr lang="en-US" sz="3600" dirty="0"/>
              <a:t>	Cone-beam Spiral 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b="1" dirty="0"/>
              <a:t>Clinical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1259794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Contrast-enhanced CT</a:t>
            </a:r>
            <a:endParaRPr lang="zh-CN" altLang="en-US" dirty="0"/>
          </a:p>
        </p:txBody>
      </p:sp>
      <p:pic>
        <p:nvPicPr>
          <p:cNvPr id="161794" name="Picture 2" descr="Image result for contrast enhanced ct cancer imag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945" y="1681073"/>
            <a:ext cx="7791069" cy="499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855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880" y="2206638"/>
            <a:ext cx="5236114" cy="41013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600" dirty="0"/>
              <a:t>Airport CT Screening</a:t>
            </a:r>
            <a:endParaRPr lang="zh-CN" alt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06" y="1816589"/>
            <a:ext cx="6134712" cy="46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17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Homework</a:t>
            </a:r>
            <a:endParaRPr lang="en-US" sz="4006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940444" y="2375302"/>
            <a:ext cx="10700108" cy="3285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67" tIns="45784" rIns="91567" bIns="45784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defRPr sz="2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813" indent="-2524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anose="02020603050405020304" pitchFamily="18" charset="0"/>
              <a:buChar char="•"/>
              <a:defRPr sz="2100">
                <a:solidFill>
                  <a:schemeClr val="tx2"/>
                </a:solidFill>
                <a:latin typeface="+mn-lt"/>
                <a:ea typeface="+mn-ea"/>
              </a:defRPr>
            </a:lvl2pPr>
            <a:lvl3pPr marL="10128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1700">
                <a:solidFill>
                  <a:schemeClr val="tx2"/>
                </a:solidFill>
                <a:latin typeface="+mn-lt"/>
                <a:ea typeface="+mn-ea"/>
              </a:defRPr>
            </a:lvl3pPr>
            <a:lvl4pPr marL="14192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1824038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5pPr>
            <a:lvl6pPr marL="2230450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6pPr>
            <a:lvl7pPr marL="2635987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7pPr>
            <a:lvl8pPr marL="3041523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8pPr>
            <a:lvl9pPr marL="3447059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320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Understand the derivation steps (Eqs. (1) – (10)) in the 1</a:t>
            </a:r>
            <a:r>
              <a:rPr lang="en-US" sz="3200" kern="0" baseline="30000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st</a:t>
            </a:r>
            <a:r>
              <a:rPr lang="en-US" sz="320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cone-beam spiral CT paper: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https://ieeexplore.ieee.org/stamp/stamp.jsp?tp=&amp;arnumber=241876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kern="0" dirty="0">
              <a:solidFill>
                <a:srgbClr val="000000"/>
              </a:solidFill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320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Then, please explain why the algorithm is approximate? Under which condition(s) will the cone-beam reconstruction be exact?</a:t>
            </a:r>
          </a:p>
        </p:txBody>
      </p:sp>
    </p:spTree>
    <p:extLst>
      <p:ext uri="{BB962C8B-B14F-4D97-AF65-F5344CB8AC3E}">
        <p14:creationId xmlns:p14="http://schemas.microsoft.com/office/powerpoint/2010/main" val="385241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Equi</a:t>
            </a:r>
            <a:r>
              <a:rPr lang="en-US" sz="4400" dirty="0"/>
              <a:t>-spatial Fan-beam Formula</a:t>
            </a:r>
            <a:endParaRPr lang="zh-CN" altLang="en-US" sz="44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05CBBDC-8015-8623-6D8B-0C5499FAD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36" y="1559986"/>
            <a:ext cx="6724465" cy="35959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02A876-1FF9-FD4C-EA60-25D58AA4D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856" y="5356596"/>
            <a:ext cx="8637012" cy="91567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C6A3032-81F0-343C-C6A8-EDEC32297457}"/>
              </a:ext>
            </a:extLst>
          </p:cNvPr>
          <p:cNvSpPr/>
          <p:nvPr/>
        </p:nvSpPr>
        <p:spPr bwMode="auto">
          <a:xfrm>
            <a:off x="6961858" y="2609581"/>
            <a:ext cx="228918" cy="30522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56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3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EEB8C1-9156-133E-F684-ECE97577FABE}"/>
              </a:ext>
            </a:extLst>
          </p:cNvPr>
          <p:cNvSpPr/>
          <p:nvPr/>
        </p:nvSpPr>
        <p:spPr bwMode="auto">
          <a:xfrm>
            <a:off x="6722600" y="3052721"/>
            <a:ext cx="315564" cy="30522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56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3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7F611C-BD1E-CF6A-44D0-54B571B5FE42}"/>
              </a:ext>
            </a:extLst>
          </p:cNvPr>
          <p:cNvSpPr/>
          <p:nvPr/>
        </p:nvSpPr>
        <p:spPr bwMode="auto">
          <a:xfrm>
            <a:off x="4977902" y="3020872"/>
            <a:ext cx="228918" cy="30522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56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3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5C30211D-5A89-1D67-270F-9FECD4831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2812" y="6272268"/>
            <a:ext cx="4966423" cy="339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defTabSz="915680" eaLnBrk="0" hangingPunct="0">
              <a:lnSpc>
                <a:spcPct val="90000"/>
              </a:lnSpc>
            </a:pP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Wang, Lin, Cheng:</a:t>
            </a:r>
            <a:r>
              <a:rPr lang="en-US" altLang="en-US" b="1" i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IEEE TIP 2:543-547, 1993</a:t>
            </a:r>
          </a:p>
        </p:txBody>
      </p:sp>
    </p:spTree>
    <p:extLst>
      <p:ext uri="{BB962C8B-B14F-4D97-AF65-F5344CB8AC3E}">
        <p14:creationId xmlns:p14="http://schemas.microsoft.com/office/powerpoint/2010/main" val="3811766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Otherwise, D’(</a:t>
            </a:r>
            <a:r>
              <a:rPr lang="el-GR" sz="4400" dirty="0"/>
              <a:t>β</a:t>
            </a:r>
            <a:r>
              <a:rPr lang="en-US" sz="4400" dirty="0"/>
              <a:t>)=D</a:t>
            </a:r>
            <a:r>
              <a:rPr lang="el-GR" sz="4400" baseline="-25000" dirty="0"/>
              <a:t>β</a:t>
            </a:r>
            <a:r>
              <a:rPr lang="en-US" sz="4400" dirty="0"/>
              <a:t> in the Formula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F37D8-DCC6-B825-1BC3-0E6FB255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94" y="3791665"/>
            <a:ext cx="4752975" cy="590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2C132C-679F-AE02-B94D-81F4788DD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356" y="4744723"/>
            <a:ext cx="4705350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39E922-C238-9647-F1B2-B810A4376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368" y="1481274"/>
            <a:ext cx="8312727" cy="21041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BF71EC-1CA3-0191-059A-95DDBABE03FB}"/>
              </a:ext>
            </a:extLst>
          </p:cNvPr>
          <p:cNvSpPr/>
          <p:nvPr/>
        </p:nvSpPr>
        <p:spPr>
          <a:xfrm>
            <a:off x="2691229" y="6488668"/>
            <a:ext cx="7836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hlinkClick r:id="rId5"/>
              </a:rPr>
              <a:t>https://www.osapublishing.org/josa/abstract.cfm?uri=josa-70-8-931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3F4C2D-1622-5D7D-D967-F30FE0F1011C}"/>
              </a:ext>
            </a:extLst>
          </p:cNvPr>
          <p:cNvSpPr/>
          <p:nvPr/>
        </p:nvSpPr>
        <p:spPr bwMode="auto">
          <a:xfrm>
            <a:off x="3154703" y="3791665"/>
            <a:ext cx="250273" cy="292727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56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3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076EE2-7201-B694-9756-42B42FA67B4C}"/>
              </a:ext>
            </a:extLst>
          </p:cNvPr>
          <p:cNvSpPr/>
          <p:nvPr/>
        </p:nvSpPr>
        <p:spPr bwMode="auto">
          <a:xfrm>
            <a:off x="4490044" y="3943998"/>
            <a:ext cx="250273" cy="292727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56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3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53721C-82B5-127B-8616-BA224BFA3768}"/>
              </a:ext>
            </a:extLst>
          </p:cNvPr>
          <p:cNvSpPr/>
          <p:nvPr/>
        </p:nvSpPr>
        <p:spPr bwMode="auto">
          <a:xfrm>
            <a:off x="4935708" y="5236520"/>
            <a:ext cx="231077" cy="251726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56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3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590D2-6392-0505-53EA-0FF1D9B00D23}"/>
              </a:ext>
            </a:extLst>
          </p:cNvPr>
          <p:cNvSpPr/>
          <p:nvPr/>
        </p:nvSpPr>
        <p:spPr bwMode="auto">
          <a:xfrm>
            <a:off x="4916512" y="4738896"/>
            <a:ext cx="250273" cy="251726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56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3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42B59CC-8351-DED1-A7DF-E759AE869675}"/>
              </a:ext>
            </a:extLst>
          </p:cNvPr>
          <p:cNvSpPr txBox="1">
            <a:spLocks/>
          </p:cNvSpPr>
          <p:nvPr/>
        </p:nvSpPr>
        <p:spPr bwMode="auto">
          <a:xfrm>
            <a:off x="6768908" y="3489954"/>
            <a:ext cx="3203402" cy="274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If You Have D</a:t>
            </a:r>
            <a:r>
              <a:rPr kumimoji="0" lang="el-GR" sz="1800" b="1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β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 in the Formula, the Reconstruction Is Sensitive to Trajectory Noise;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If You Resort Data to the Parallel-beam Format, You Compromise Image Resolution.</a:t>
            </a:r>
          </a:p>
        </p:txBody>
      </p:sp>
    </p:spTree>
    <p:extLst>
      <p:ext uri="{BB962C8B-B14F-4D97-AF65-F5344CB8AC3E}">
        <p14:creationId xmlns:p14="http://schemas.microsoft.com/office/powerpoint/2010/main" val="2599064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7B9BA-B791-7026-60E1-6649C7E14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Hint: Where </a:t>
            </a:r>
            <a:r>
              <a:rPr lang="en-US"/>
              <a:t>is the Error?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18B66-6CFB-25B9-EB54-EDCF9DE8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85" y="1369714"/>
            <a:ext cx="4448175" cy="3819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D6E7C4-F5A9-8AED-A7B4-0C32B0F95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697" y="2931380"/>
            <a:ext cx="3951683" cy="148641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054CD-D3B4-D0B5-95C4-CAA8342F4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615" y="4803516"/>
            <a:ext cx="8470165" cy="771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5162CE-7F15-B5A1-41C9-40B9A6E9B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845" y="6039323"/>
            <a:ext cx="8848016" cy="81867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EFFB01-8459-2B38-0FD1-86685DAE3F3B}"/>
              </a:ext>
            </a:extLst>
          </p:cNvPr>
          <p:cNvCxnSpPr>
            <a:stCxn id="6" idx="2"/>
            <a:endCxn id="7" idx="0"/>
          </p:cNvCxnSpPr>
          <p:nvPr/>
        </p:nvCxnSpPr>
        <p:spPr bwMode="auto">
          <a:xfrm>
            <a:off x="6047698" y="5574962"/>
            <a:ext cx="194155" cy="46436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A7253C-0428-62DA-D37E-04B7AA76320C}"/>
              </a:ext>
            </a:extLst>
          </p:cNvPr>
          <p:cNvCxnSpPr/>
          <p:nvPr/>
        </p:nvCxnSpPr>
        <p:spPr bwMode="auto">
          <a:xfrm>
            <a:off x="4964573" y="5773777"/>
            <a:ext cx="244827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36021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2267-F0BF-BB48-2362-2696C25A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CT Scanning Modes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D9E6FF-2FD1-F5BC-6D7C-DAE357AB1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340" y="1491088"/>
            <a:ext cx="9150144" cy="53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400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966EF-AB77-2B00-F873-C8B86732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Cone-beam </a:t>
            </a:r>
            <a:r>
              <a:rPr lang="el-GR" dirty="0"/>
              <a:t>μ</a:t>
            </a:r>
            <a:r>
              <a:rPr lang="en-US" dirty="0"/>
              <a:t>CT System (1990)</a:t>
            </a:r>
          </a:p>
        </p:txBody>
      </p:sp>
      <p:pic>
        <p:nvPicPr>
          <p:cNvPr id="4" name="Picture 75">
            <a:extLst>
              <a:ext uri="{FF2B5EF4-FFF2-40B4-BE49-F238E27FC236}">
                <a16:creationId xmlns:a16="http://schemas.microsoft.com/office/drawing/2014/main" id="{56E95751-5ACE-4250-2E50-0DB149D55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706" y="1426464"/>
            <a:ext cx="8476247" cy="547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Rectangle 2120">
            <a:extLst>
              <a:ext uri="{FF2B5EF4-FFF2-40B4-BE49-F238E27FC236}">
                <a16:creationId xmlns:a16="http://schemas.microsoft.com/office/drawing/2014/main" id="{D65E0516-712A-CE4C-ACBD-04B3EDEF8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706" y="1426464"/>
            <a:ext cx="8109882" cy="453193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square" lIns="84533" tIns="41525" rIns="84533" bIns="41525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FFFF00"/>
                </a:solidFill>
                <a:latin typeface="Arial"/>
                <a:ea typeface="+mn-ea"/>
              </a:rPr>
              <a:t>Advanced Microscopic Imaging Lab, SUNY/Buffalo</a:t>
            </a:r>
          </a:p>
        </p:txBody>
      </p:sp>
    </p:spTree>
    <p:extLst>
      <p:ext uri="{BB962C8B-B14F-4D97-AF65-F5344CB8AC3E}">
        <p14:creationId xmlns:p14="http://schemas.microsoft.com/office/powerpoint/2010/main" val="18895380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ICTsemis">
  <a:themeElements>
    <a:clrScheme name="">
      <a:dk1>
        <a:srgbClr val="000000"/>
      </a:dk1>
      <a:lt1>
        <a:srgbClr val="FFFFFF"/>
      </a:lt1>
      <a:dk2>
        <a:srgbClr val="081D58"/>
      </a:dk2>
      <a:lt2>
        <a:srgbClr val="FAFD00"/>
      </a:lt2>
      <a:accent1>
        <a:srgbClr val="B760F9"/>
      </a:accent1>
      <a:accent2>
        <a:srgbClr val="618FFD"/>
      </a:accent2>
      <a:accent3>
        <a:srgbClr val="AAABB4"/>
      </a:accent3>
      <a:accent4>
        <a:srgbClr val="DADADA"/>
      </a:accent4>
      <a:accent5>
        <a:srgbClr val="D8B6FB"/>
      </a:accent5>
      <a:accent6>
        <a:srgbClr val="5781E5"/>
      </a:accent6>
      <a:hlink>
        <a:srgbClr val="00B7A5"/>
      </a:hlink>
      <a:folHlink>
        <a:srgbClr val="00279F"/>
      </a:folHlink>
    </a:clrScheme>
    <a:fontScheme name="UICTsemi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50800" cap="flat" cmpd="sng" algn="ctr">
          <a:solidFill>
            <a:srgbClr val="8901F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3200" b="1" i="0" u="none" strike="noStrike" cap="none" normalizeH="0" baseline="0" smtClean="0">
            <a:ln>
              <a:noFill/>
            </a:ln>
            <a:solidFill>
              <a:srgbClr val="FAFD00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50800" cap="flat" cmpd="sng" algn="ctr">
          <a:solidFill>
            <a:srgbClr val="8901F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3200" b="1" i="0" u="none" strike="noStrike" cap="none" normalizeH="0" baseline="0" smtClean="0">
            <a:ln>
              <a:noFill/>
            </a:ln>
            <a:solidFill>
              <a:srgbClr val="FAFD00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UICTsemi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CTsemi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CTsemi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CTsemi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CTsemi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CTsemi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CTsemi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037D29BF67744493AC767626542B74" ma:contentTypeVersion="8" ma:contentTypeDescription="Create a new document." ma:contentTypeScope="" ma:versionID="9fba13bb70f6fdc0d8881ca83cca6939">
  <xsd:schema xmlns:xsd="http://www.w3.org/2001/XMLSchema" xmlns:xs="http://www.w3.org/2001/XMLSchema" xmlns:p="http://schemas.microsoft.com/office/2006/metadata/properties" xmlns:ns3="e5cbae32-1e56-4ed1-98f0-920e58778960" targetNamespace="http://schemas.microsoft.com/office/2006/metadata/properties" ma:root="true" ma:fieldsID="e0701a60e0df51587e5e07234ec8de35" ns3:_="">
    <xsd:import namespace="e5cbae32-1e56-4ed1-98f0-920e587789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bae32-1e56-4ed1-98f0-920e587789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E0D81F-FD3B-4692-82F9-CF66C76BDE22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5cbae32-1e56-4ed1-98f0-920e58778960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538D22B-7418-4B83-9BEF-05CEE3E2AF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bae32-1e56-4ed1-98f0-920e587789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B10355-A441-4EDA-B44D-7727BD6250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21005</TotalTime>
  <Words>925</Words>
  <Application>Microsoft Office PowerPoint</Application>
  <PresentationFormat>Widescreen</PresentationFormat>
  <Paragraphs>180</Paragraphs>
  <Slides>42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Calibri</vt:lpstr>
      <vt:lpstr>Cambria Math</vt:lpstr>
      <vt:lpstr>Corbel</vt:lpstr>
      <vt:lpstr>Symbol</vt:lpstr>
      <vt:lpstr>Times</vt:lpstr>
      <vt:lpstr>Times New Roman</vt:lpstr>
      <vt:lpstr>Wingdings</vt:lpstr>
      <vt:lpstr>Wingdings 2</vt:lpstr>
      <vt:lpstr>Metro</vt:lpstr>
      <vt:lpstr>UICTsemis</vt:lpstr>
      <vt:lpstr>3_Blank Presentation</vt:lpstr>
      <vt:lpstr>Equation</vt:lpstr>
      <vt:lpstr>PowerPoint Presentation</vt:lpstr>
      <vt:lpstr>Homework</vt:lpstr>
      <vt:lpstr>Homework Hint</vt:lpstr>
      <vt:lpstr>Outline</vt:lpstr>
      <vt:lpstr>Equi-spatial Fan-beam Formula</vt:lpstr>
      <vt:lpstr>Otherwise, D’(β)=Dβ in the Formula</vt:lpstr>
      <vt:lpstr>Hint: Where is the Error?</vt:lpstr>
      <vt:lpstr>CT Scanning Modes</vt:lpstr>
      <vt:lpstr>Cone-beam μCT System (1990)</vt:lpstr>
      <vt:lpstr>General Cone-beam Scanning </vt:lpstr>
      <vt:lpstr>Broken-line Orbit with E-beam Scan</vt:lpstr>
      <vt:lpstr>Cone-beam Spiral CT</vt:lpstr>
      <vt:lpstr>High-tech Flat Object</vt:lpstr>
      <vt:lpstr>Outline</vt:lpstr>
      <vt:lpstr>Fan-beam Spiral/Helical CT</vt:lpstr>
      <vt:lpstr>Spiral/Helical/Volumetric CT</vt:lpstr>
      <vt:lpstr>Linear Interpolation &amp; Extrapolation</vt:lpstr>
      <vt:lpstr>Full-Scan Interpolation (FI, 360LI)</vt:lpstr>
      <vt:lpstr>Half-Scan Interpolation (HI, 180LI)</vt:lpstr>
      <vt:lpstr>PowerPoint Presentation</vt:lpstr>
      <vt:lpstr>Slice Sensitivity Profile (SSP)</vt:lpstr>
      <vt:lpstr>Minus: Wider Slice Sensitivity Profile</vt:lpstr>
      <vt:lpstr>Longitudinal Motion Blurring</vt:lpstr>
      <vt:lpstr>Plus: Denser Retrospective Recon</vt:lpstr>
      <vt:lpstr>Finer Longitudinal Sampling</vt:lpstr>
      <vt:lpstr>Longitudinal Bandwidth Comparison</vt:lpstr>
      <vt:lpstr>Spiral CT: Better Resolution</vt:lpstr>
      <vt:lpstr>Narrow to Wide Cone-beam Angle</vt:lpstr>
      <vt:lpstr>Spiral Cone-beam Geometry</vt:lpstr>
      <vt:lpstr>Citation Counts</vt:lpstr>
      <vt:lpstr>Cone-beam Geometry</vt:lpstr>
      <vt:lpstr>Cone-beam to Fan-beam Data</vt:lpstr>
      <vt:lpstr>Cone-beam Scanning</vt:lpstr>
      <vt:lpstr>Cone-Beam to Fan-Beam Data</vt:lpstr>
      <vt:lpstr>Another View of Cosine Correction</vt:lpstr>
      <vt:lpstr>Obliqueness Correction</vt:lpstr>
      <vt:lpstr>Outline</vt:lpstr>
      <vt:lpstr>Helical/Spiral CT Angiography</vt:lpstr>
      <vt:lpstr>Lung CT Images &amp; Rendering</vt:lpstr>
      <vt:lpstr>Contrast-enhanced CT</vt:lpstr>
      <vt:lpstr>Airport CT Screening</vt:lpstr>
      <vt:lpstr>Homework</vt:lpstr>
    </vt:vector>
  </TitlesOfParts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Wang, Ge</cp:lastModifiedBy>
  <cp:revision>3150</cp:revision>
  <cp:lastPrinted>2012-03-08T21:40:16Z</cp:lastPrinted>
  <dcterms:created xsi:type="dcterms:W3CDTF">2006-10-23T16:36:06Z</dcterms:created>
  <dcterms:modified xsi:type="dcterms:W3CDTF">2023-09-14T23:45:26Z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0x010100AE037D29BF67744493AC767626542B74</vt:lpwstr>
  </property>
</Properties>
</file>